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5" r:id="rId3"/>
    <p:sldId id="281" r:id="rId4"/>
    <p:sldId id="273" r:id="rId5"/>
    <p:sldId id="274" r:id="rId6"/>
    <p:sldId id="279" r:id="rId7"/>
    <p:sldId id="259" r:id="rId8"/>
    <p:sldId id="261" r:id="rId9"/>
    <p:sldId id="262" r:id="rId10"/>
    <p:sldId id="263" r:id="rId11"/>
    <p:sldId id="269" r:id="rId12"/>
    <p:sldId id="278" r:id="rId13"/>
    <p:sldId id="266" r:id="rId14"/>
    <p:sldId id="277" r:id="rId15"/>
    <p:sldId id="276" r:id="rId16"/>
    <p:sldId id="280" r:id="rId17"/>
    <p:sldId id="258" r:id="rId18"/>
    <p:sldId id="272" r:id="rId19"/>
    <p:sldId id="264" r:id="rId20"/>
    <p:sldId id="270" r:id="rId2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/>
    <c:plotArea>
      <c:layout/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Biudžeto paskirstymas procentais 2014 m. </c:v>
                </c:pt>
              </c:strCache>
            </c:strRef>
          </c:tx>
          <c:cat>
            <c:strRef>
              <c:f>Lapas1!$A$2:$A$6</c:f>
              <c:strCache>
                <c:ptCount val="5"/>
                <c:pt idx="0">
                  <c:v>Aukštasis mokslas</c:v>
                </c:pt>
                <c:pt idx="1">
                  <c:v>Profesiniam mokymui</c:v>
                </c:pt>
                <c:pt idx="2">
                  <c:v>Mokykliniam ugdymui</c:v>
                </c:pt>
                <c:pt idx="3">
                  <c:v>Suaugusių švietimui</c:v>
                </c:pt>
                <c:pt idx="4">
                  <c:v>Jaunimo programai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43</c:v>
                </c:pt>
                <c:pt idx="1">
                  <c:v>26</c:v>
                </c:pt>
                <c:pt idx="2">
                  <c:v>12</c:v>
                </c:pt>
                <c:pt idx="3">
                  <c:v>4</c:v>
                </c:pt>
                <c:pt idx="4">
                  <c:v>15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72E1C-95A2-4A65-8BD4-BA6DD81891F9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71EC4F80-595E-4BBC-9DDE-0E36ED29377A}">
      <dgm:prSet phldrT="[Tekstas]"/>
      <dgm:spPr/>
      <dgm:t>
        <a:bodyPr/>
        <a:lstStyle/>
        <a:p>
          <a:r>
            <a:rPr lang="en-US" dirty="0" err="1" smtClean="0"/>
            <a:t>Vaikų</a:t>
          </a:r>
          <a:r>
            <a:rPr lang="en-US" dirty="0" smtClean="0"/>
            <a:t> </a:t>
          </a:r>
          <a:r>
            <a:rPr lang="en-US" dirty="0" err="1" smtClean="0"/>
            <a:t>ir</a:t>
          </a:r>
          <a:r>
            <a:rPr lang="en-US" dirty="0" smtClean="0"/>
            <a:t> </a:t>
          </a:r>
          <a:r>
            <a:rPr lang="en-US" dirty="0" err="1" smtClean="0"/>
            <a:t>jaunimo</a:t>
          </a:r>
          <a:r>
            <a:rPr lang="en-US" dirty="0" smtClean="0"/>
            <a:t> </a:t>
          </a:r>
          <a:r>
            <a:rPr lang="en-US" dirty="0" err="1" smtClean="0"/>
            <a:t>socializacijos</a:t>
          </a:r>
          <a:r>
            <a:rPr lang="en-US" dirty="0" smtClean="0"/>
            <a:t> </a:t>
          </a:r>
          <a:r>
            <a:rPr lang="en-US" dirty="0" err="1" smtClean="0"/>
            <a:t>programa</a:t>
          </a:r>
          <a:endParaRPr lang="en-US" dirty="0" smtClean="0"/>
        </a:p>
        <a:p>
          <a:r>
            <a:rPr lang="en-US" dirty="0" err="1" smtClean="0"/>
            <a:t>Prevencin</a:t>
          </a:r>
          <a:r>
            <a:rPr lang="lt-LT" dirty="0" smtClean="0"/>
            <a:t>ė programa</a:t>
          </a:r>
          <a:endParaRPr lang="en-US" dirty="0" smtClean="0"/>
        </a:p>
        <a:p>
          <a:r>
            <a:rPr lang="en-US" dirty="0" err="1" smtClean="0"/>
            <a:t>Nevyriausybinių</a:t>
          </a:r>
          <a:r>
            <a:rPr lang="en-US" dirty="0" smtClean="0"/>
            <a:t> </a:t>
          </a:r>
          <a:r>
            <a:rPr lang="en-US" dirty="0" err="1" smtClean="0"/>
            <a:t>organizacij</a:t>
          </a:r>
          <a:r>
            <a:rPr lang="lt-LT" dirty="0" smtClean="0"/>
            <a:t>ų</a:t>
          </a:r>
          <a:r>
            <a:rPr lang="en-US" dirty="0" smtClean="0"/>
            <a:t> </a:t>
          </a:r>
          <a:r>
            <a:rPr lang="en-US" dirty="0" err="1" smtClean="0"/>
            <a:t>programa</a:t>
          </a:r>
          <a:endParaRPr lang="lt-LT" dirty="0" smtClean="0"/>
        </a:p>
        <a:p>
          <a:r>
            <a:rPr lang="lt-LT" dirty="0" smtClean="0"/>
            <a:t>Visuomenės sveikatos programa</a:t>
          </a:r>
        </a:p>
        <a:p>
          <a:r>
            <a:rPr lang="lt-LT" dirty="0" err="1" smtClean="0"/>
            <a:t>Leader</a:t>
          </a:r>
          <a:r>
            <a:rPr lang="lt-LT" dirty="0" smtClean="0"/>
            <a:t> programa (VVG projektai)</a:t>
          </a:r>
          <a:endParaRPr lang="en-US" dirty="0"/>
        </a:p>
      </dgm:t>
    </dgm:pt>
    <dgm:pt modelId="{8E204C36-93BA-45F2-B7E7-DC988BDE3232}" type="parTrans" cxnId="{2A42479A-AE3E-4E1E-9391-871871C787BB}">
      <dgm:prSet/>
      <dgm:spPr/>
    </dgm:pt>
    <dgm:pt modelId="{AC6B3B68-C7A6-40CA-9357-D305AE3650F8}" type="sibTrans" cxnId="{2A42479A-AE3E-4E1E-9391-871871C787BB}">
      <dgm:prSet/>
      <dgm:spPr/>
    </dgm:pt>
    <dgm:pt modelId="{459B4872-2572-4D47-99BE-32B080931109}">
      <dgm:prSet phldrT="[Tekstas]"/>
      <dgm:spPr/>
      <dgm:t>
        <a:bodyPr/>
        <a:lstStyle/>
        <a:p>
          <a:r>
            <a:rPr lang="en-US" dirty="0" err="1" smtClean="0"/>
            <a:t>Erazmus</a:t>
          </a:r>
          <a:r>
            <a:rPr lang="en-US" dirty="0" smtClean="0"/>
            <a:t>+:</a:t>
          </a:r>
          <a:r>
            <a:rPr lang="lt-LT" dirty="0" err="1" smtClean="0"/>
            <a:t>Veikl</a:t>
          </a:r>
          <a:r>
            <a:rPr lang="en-US" dirty="0" smtClean="0"/>
            <a:t>u</a:t>
          </a:r>
          <a:r>
            <a:rPr lang="lt-LT" dirty="0" smtClean="0"/>
            <a:t>s jaunimas</a:t>
          </a:r>
          <a:endParaRPr lang="en-US" dirty="0"/>
        </a:p>
      </dgm:t>
    </dgm:pt>
    <dgm:pt modelId="{73C158A4-45EC-47DC-9672-466960C858BA}" type="parTrans" cxnId="{926D01FF-91E1-41C7-9BC3-5600D74E26DD}">
      <dgm:prSet/>
      <dgm:spPr/>
    </dgm:pt>
    <dgm:pt modelId="{CBC6233C-9AE2-4EB9-A27A-6D902BA4A4E7}" type="sibTrans" cxnId="{926D01FF-91E1-41C7-9BC3-5600D74E26DD}">
      <dgm:prSet/>
      <dgm:spPr/>
    </dgm:pt>
    <dgm:pt modelId="{9A26377B-54D9-4828-84E3-6AD837CBE391}">
      <dgm:prSet phldrT="[Tekstas]"/>
      <dgm:spPr/>
      <dgm:t>
        <a:bodyPr/>
        <a:lstStyle/>
        <a:p>
          <a:r>
            <a:rPr lang="lt-LT" dirty="0" smtClean="0"/>
            <a:t>Atviro darbo su </a:t>
          </a:r>
          <a:r>
            <a:rPr lang="lt-LT" smtClean="0"/>
            <a:t>jaunimu AJC/AJE</a:t>
          </a:r>
          <a:endParaRPr lang="lt-LT" dirty="0" smtClean="0"/>
        </a:p>
        <a:p>
          <a:r>
            <a:rPr lang="lt-LT" dirty="0" smtClean="0"/>
            <a:t>Jaunimo garantijų programa</a:t>
          </a:r>
        </a:p>
        <a:p>
          <a:r>
            <a:rPr lang="lt-LT" dirty="0" smtClean="0"/>
            <a:t>Jaunimo </a:t>
          </a:r>
          <a:r>
            <a:rPr lang="lt-LT" dirty="0" err="1" smtClean="0"/>
            <a:t>savanorystės</a:t>
          </a:r>
          <a:r>
            <a:rPr lang="lt-LT" dirty="0" smtClean="0"/>
            <a:t> programa</a:t>
          </a:r>
          <a:endParaRPr lang="en-US" dirty="0"/>
        </a:p>
      </dgm:t>
    </dgm:pt>
    <dgm:pt modelId="{03D8D1BE-0387-417A-959B-0F2A6D144476}" type="sibTrans" cxnId="{87272504-D80D-4D91-AC14-AB7026471B82}">
      <dgm:prSet/>
      <dgm:spPr/>
    </dgm:pt>
    <dgm:pt modelId="{C50592D6-06B9-4D57-9F76-111705FB8FDE}" type="parTrans" cxnId="{87272504-D80D-4D91-AC14-AB7026471B82}">
      <dgm:prSet/>
      <dgm:spPr/>
    </dgm:pt>
    <dgm:pt modelId="{212E8627-B46D-4E34-94D7-2F31B3379B34}" type="pres">
      <dgm:prSet presAssocID="{6EE72E1C-95A2-4A65-8BD4-BA6DD81891F9}" presName="Name0" presStyleCnt="0">
        <dgm:presLayoutVars>
          <dgm:dir/>
          <dgm:resizeHandles val="exact"/>
        </dgm:presLayoutVars>
      </dgm:prSet>
      <dgm:spPr/>
    </dgm:pt>
    <dgm:pt modelId="{16251F6E-FB49-4735-B397-728361648EC8}" type="pres">
      <dgm:prSet presAssocID="{6EE72E1C-95A2-4A65-8BD4-BA6DD81891F9}" presName="fgShape" presStyleLbl="fgShp" presStyleIdx="0" presStyleCnt="1"/>
      <dgm:spPr/>
    </dgm:pt>
    <dgm:pt modelId="{22F8E326-CA24-46DE-9DB8-C31B114EAEE0}" type="pres">
      <dgm:prSet presAssocID="{6EE72E1C-95A2-4A65-8BD4-BA6DD81891F9}" presName="linComp" presStyleCnt="0"/>
      <dgm:spPr/>
    </dgm:pt>
    <dgm:pt modelId="{DC5D4771-4558-4D65-A571-60DABD6D0E16}" type="pres">
      <dgm:prSet presAssocID="{71EC4F80-595E-4BBC-9DDE-0E36ED29377A}" presName="compNode" presStyleCnt="0"/>
      <dgm:spPr/>
    </dgm:pt>
    <dgm:pt modelId="{B0CC01E6-8D09-4E70-B7F7-EBAA5BD46D04}" type="pres">
      <dgm:prSet presAssocID="{71EC4F80-595E-4BBC-9DDE-0E36ED29377A}" presName="bkgdShape" presStyleLbl="node1" presStyleIdx="0" presStyleCnt="3" custLinFactNeighborX="1121" custLinFactNeighborY="-417"/>
      <dgm:spPr/>
      <dgm:t>
        <a:bodyPr/>
        <a:lstStyle/>
        <a:p>
          <a:endParaRPr lang="en-US"/>
        </a:p>
      </dgm:t>
    </dgm:pt>
    <dgm:pt modelId="{9A8E8CF1-B287-4FFD-81DC-F9CB1FCEA469}" type="pres">
      <dgm:prSet presAssocID="{71EC4F80-595E-4BBC-9DDE-0E36ED29377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365D4-B02A-4C49-B6D9-01528396EBC2}" type="pres">
      <dgm:prSet presAssocID="{71EC4F80-595E-4BBC-9DDE-0E36ED29377A}" presName="invisiNode" presStyleLbl="node1" presStyleIdx="0" presStyleCnt="3"/>
      <dgm:spPr/>
    </dgm:pt>
    <dgm:pt modelId="{7624C699-EEC4-46F1-B21E-F43A54F146F8}" type="pres">
      <dgm:prSet presAssocID="{71EC4F80-595E-4BBC-9DDE-0E36ED29377A}" presName="imagNode" presStyleLbl="fgImgPlace1" presStyleIdx="0" presStyleCnt="3" custScaleX="69507" custScaleY="6791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FA0887A-DB16-4C34-AF03-3057F94AF4F7}" type="pres">
      <dgm:prSet presAssocID="{AC6B3B68-C7A6-40CA-9357-D305AE3650F8}" presName="sibTrans" presStyleLbl="sibTrans2D1" presStyleIdx="0" presStyleCnt="0"/>
      <dgm:spPr/>
    </dgm:pt>
    <dgm:pt modelId="{093C0CAB-C378-4A94-8A9E-5A30EE6A1BC4}" type="pres">
      <dgm:prSet presAssocID="{9A26377B-54D9-4828-84E3-6AD837CBE391}" presName="compNode" presStyleCnt="0"/>
      <dgm:spPr/>
    </dgm:pt>
    <dgm:pt modelId="{E02F2C51-AFFC-4F39-BAC6-D948002EE147}" type="pres">
      <dgm:prSet presAssocID="{9A26377B-54D9-4828-84E3-6AD837CBE391}" presName="bkgdShape" presStyleLbl="node1" presStyleIdx="1" presStyleCnt="3"/>
      <dgm:spPr/>
      <dgm:t>
        <a:bodyPr/>
        <a:lstStyle/>
        <a:p>
          <a:endParaRPr lang="en-US"/>
        </a:p>
      </dgm:t>
    </dgm:pt>
    <dgm:pt modelId="{9F6DF7B8-7B03-49C9-851F-4B396C92C210}" type="pres">
      <dgm:prSet presAssocID="{9A26377B-54D9-4828-84E3-6AD837CBE39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C9EE3-13E3-4C8B-8E28-BDD95B3A4884}" type="pres">
      <dgm:prSet presAssocID="{9A26377B-54D9-4828-84E3-6AD837CBE391}" presName="invisiNode" presStyleLbl="node1" presStyleIdx="1" presStyleCnt="3"/>
      <dgm:spPr/>
    </dgm:pt>
    <dgm:pt modelId="{01570317-74F9-4D87-9A2F-8B04103C46DB}" type="pres">
      <dgm:prSet presAssocID="{9A26377B-54D9-4828-84E3-6AD837CBE391}" presName="imagNode" presStyleLbl="fgImgPlace1" presStyleIdx="1" presStyleCnt="3" custScaleX="76952" custScaleY="6791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945AAA9-91BE-4E1A-A962-256A3FAA32DA}" type="pres">
      <dgm:prSet presAssocID="{03D8D1BE-0387-417A-959B-0F2A6D144476}" presName="sibTrans" presStyleLbl="sibTrans2D1" presStyleIdx="0" presStyleCnt="0"/>
      <dgm:spPr/>
    </dgm:pt>
    <dgm:pt modelId="{6EBC6F57-D4DF-4EC6-A543-4DDD176DBB01}" type="pres">
      <dgm:prSet presAssocID="{459B4872-2572-4D47-99BE-32B080931109}" presName="compNode" presStyleCnt="0"/>
      <dgm:spPr/>
    </dgm:pt>
    <dgm:pt modelId="{D6B093DE-1040-447B-8707-81358DBAD612}" type="pres">
      <dgm:prSet presAssocID="{459B4872-2572-4D47-99BE-32B080931109}" presName="bkgdShape" presStyleLbl="node1" presStyleIdx="2" presStyleCnt="3"/>
      <dgm:spPr/>
      <dgm:t>
        <a:bodyPr/>
        <a:lstStyle/>
        <a:p>
          <a:endParaRPr lang="en-US"/>
        </a:p>
      </dgm:t>
    </dgm:pt>
    <dgm:pt modelId="{06890BC3-A3B4-46A1-AB0D-358DDDCA3F52}" type="pres">
      <dgm:prSet presAssocID="{459B4872-2572-4D47-99BE-32B08093110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53C48-B5AF-4FCC-A340-CA2E7CCEA684}" type="pres">
      <dgm:prSet presAssocID="{459B4872-2572-4D47-99BE-32B080931109}" presName="invisiNode" presStyleLbl="node1" presStyleIdx="2" presStyleCnt="3"/>
      <dgm:spPr/>
    </dgm:pt>
    <dgm:pt modelId="{FB035E17-7FB3-49EB-97DA-9E38837600BA}" type="pres">
      <dgm:prSet presAssocID="{459B4872-2572-4D47-99BE-32B080931109}" presName="imagNode" presStyleLbl="fgImgPlace1" presStyleIdx="2" presStyleCnt="3" custScaleX="73260" custScaleY="6791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457B8E0-EADF-42D1-A98D-906F4F18F79A}" type="presOf" srcId="{71EC4F80-595E-4BBC-9DDE-0E36ED29377A}" destId="{B0CC01E6-8D09-4E70-B7F7-EBAA5BD46D04}" srcOrd="0" destOrd="0" presId="urn:microsoft.com/office/officeart/2005/8/layout/hList7"/>
    <dgm:cxn modelId="{43BB6F48-8351-4119-88AF-39D3DF3793A8}" type="presOf" srcId="{71EC4F80-595E-4BBC-9DDE-0E36ED29377A}" destId="{9A8E8CF1-B287-4FFD-81DC-F9CB1FCEA469}" srcOrd="1" destOrd="0" presId="urn:microsoft.com/office/officeart/2005/8/layout/hList7"/>
    <dgm:cxn modelId="{66899765-B9AE-4288-A085-4DF02C5E582F}" type="presOf" srcId="{9A26377B-54D9-4828-84E3-6AD837CBE391}" destId="{9F6DF7B8-7B03-49C9-851F-4B396C92C210}" srcOrd="1" destOrd="0" presId="urn:microsoft.com/office/officeart/2005/8/layout/hList7"/>
    <dgm:cxn modelId="{926D01FF-91E1-41C7-9BC3-5600D74E26DD}" srcId="{6EE72E1C-95A2-4A65-8BD4-BA6DD81891F9}" destId="{459B4872-2572-4D47-99BE-32B080931109}" srcOrd="2" destOrd="0" parTransId="{73C158A4-45EC-47DC-9672-466960C858BA}" sibTransId="{CBC6233C-9AE2-4EB9-A27A-6D902BA4A4E7}"/>
    <dgm:cxn modelId="{2A42479A-AE3E-4E1E-9391-871871C787BB}" srcId="{6EE72E1C-95A2-4A65-8BD4-BA6DD81891F9}" destId="{71EC4F80-595E-4BBC-9DDE-0E36ED29377A}" srcOrd="0" destOrd="0" parTransId="{8E204C36-93BA-45F2-B7E7-DC988BDE3232}" sibTransId="{AC6B3B68-C7A6-40CA-9357-D305AE3650F8}"/>
    <dgm:cxn modelId="{670D4264-4F96-4DA7-84F7-5F3F98EC2A56}" type="presOf" srcId="{459B4872-2572-4D47-99BE-32B080931109}" destId="{06890BC3-A3B4-46A1-AB0D-358DDDCA3F52}" srcOrd="1" destOrd="0" presId="urn:microsoft.com/office/officeart/2005/8/layout/hList7"/>
    <dgm:cxn modelId="{573359BB-1BA4-4997-8430-E93301E7E85E}" type="presOf" srcId="{03D8D1BE-0387-417A-959B-0F2A6D144476}" destId="{D945AAA9-91BE-4E1A-A962-256A3FAA32DA}" srcOrd="0" destOrd="0" presId="urn:microsoft.com/office/officeart/2005/8/layout/hList7"/>
    <dgm:cxn modelId="{12206EC6-5567-48B4-A7D8-22D2FCF8DA10}" type="presOf" srcId="{9A26377B-54D9-4828-84E3-6AD837CBE391}" destId="{E02F2C51-AFFC-4F39-BAC6-D948002EE147}" srcOrd="0" destOrd="0" presId="urn:microsoft.com/office/officeart/2005/8/layout/hList7"/>
    <dgm:cxn modelId="{2BE83D86-3FC2-4FFA-BFB1-F9AA387F6B7F}" type="presOf" srcId="{AC6B3B68-C7A6-40CA-9357-D305AE3650F8}" destId="{3FA0887A-DB16-4C34-AF03-3057F94AF4F7}" srcOrd="0" destOrd="0" presId="urn:microsoft.com/office/officeart/2005/8/layout/hList7"/>
    <dgm:cxn modelId="{20C8258F-61D2-4CD7-A958-60C21E95A654}" type="presOf" srcId="{6EE72E1C-95A2-4A65-8BD4-BA6DD81891F9}" destId="{212E8627-B46D-4E34-94D7-2F31B3379B34}" srcOrd="0" destOrd="0" presId="urn:microsoft.com/office/officeart/2005/8/layout/hList7"/>
    <dgm:cxn modelId="{11380B4F-7E3E-4C55-AB23-539A9AC49042}" type="presOf" srcId="{459B4872-2572-4D47-99BE-32B080931109}" destId="{D6B093DE-1040-447B-8707-81358DBAD612}" srcOrd="0" destOrd="0" presId="urn:microsoft.com/office/officeart/2005/8/layout/hList7"/>
    <dgm:cxn modelId="{87272504-D80D-4D91-AC14-AB7026471B82}" srcId="{6EE72E1C-95A2-4A65-8BD4-BA6DD81891F9}" destId="{9A26377B-54D9-4828-84E3-6AD837CBE391}" srcOrd="1" destOrd="0" parTransId="{C50592D6-06B9-4D57-9F76-111705FB8FDE}" sibTransId="{03D8D1BE-0387-417A-959B-0F2A6D144476}"/>
    <dgm:cxn modelId="{211BB1C6-7727-4F77-9C74-8AF5C772F758}" type="presParOf" srcId="{212E8627-B46D-4E34-94D7-2F31B3379B34}" destId="{16251F6E-FB49-4735-B397-728361648EC8}" srcOrd="0" destOrd="0" presId="urn:microsoft.com/office/officeart/2005/8/layout/hList7"/>
    <dgm:cxn modelId="{60C71823-5692-4C7A-8011-6915DEF76EA6}" type="presParOf" srcId="{212E8627-B46D-4E34-94D7-2F31B3379B34}" destId="{22F8E326-CA24-46DE-9DB8-C31B114EAEE0}" srcOrd="1" destOrd="0" presId="urn:microsoft.com/office/officeart/2005/8/layout/hList7"/>
    <dgm:cxn modelId="{5B2B77F2-CFD8-4E09-840C-E51F0706DCC7}" type="presParOf" srcId="{22F8E326-CA24-46DE-9DB8-C31B114EAEE0}" destId="{DC5D4771-4558-4D65-A571-60DABD6D0E16}" srcOrd="0" destOrd="0" presId="urn:microsoft.com/office/officeart/2005/8/layout/hList7"/>
    <dgm:cxn modelId="{AC529D54-BBE4-4340-A93F-3ECA58BFA1DC}" type="presParOf" srcId="{DC5D4771-4558-4D65-A571-60DABD6D0E16}" destId="{B0CC01E6-8D09-4E70-B7F7-EBAA5BD46D04}" srcOrd="0" destOrd="0" presId="urn:microsoft.com/office/officeart/2005/8/layout/hList7"/>
    <dgm:cxn modelId="{2F1C1B73-7354-44CD-A94E-D47C25169A32}" type="presParOf" srcId="{DC5D4771-4558-4D65-A571-60DABD6D0E16}" destId="{9A8E8CF1-B287-4FFD-81DC-F9CB1FCEA469}" srcOrd="1" destOrd="0" presId="urn:microsoft.com/office/officeart/2005/8/layout/hList7"/>
    <dgm:cxn modelId="{F6C093C1-5B9E-4806-82A0-C2D2A22CBCF7}" type="presParOf" srcId="{DC5D4771-4558-4D65-A571-60DABD6D0E16}" destId="{845365D4-B02A-4C49-B6D9-01528396EBC2}" srcOrd="2" destOrd="0" presId="urn:microsoft.com/office/officeart/2005/8/layout/hList7"/>
    <dgm:cxn modelId="{F26C1C5A-8A68-4279-8471-3C9D75D80087}" type="presParOf" srcId="{DC5D4771-4558-4D65-A571-60DABD6D0E16}" destId="{7624C699-EEC4-46F1-B21E-F43A54F146F8}" srcOrd="3" destOrd="0" presId="urn:microsoft.com/office/officeart/2005/8/layout/hList7"/>
    <dgm:cxn modelId="{64C5E789-FC95-434A-8B57-A45B0639C27C}" type="presParOf" srcId="{22F8E326-CA24-46DE-9DB8-C31B114EAEE0}" destId="{3FA0887A-DB16-4C34-AF03-3057F94AF4F7}" srcOrd="1" destOrd="0" presId="urn:microsoft.com/office/officeart/2005/8/layout/hList7"/>
    <dgm:cxn modelId="{1E62C51D-C2BE-4B9C-9DE9-AF96E536E5BD}" type="presParOf" srcId="{22F8E326-CA24-46DE-9DB8-C31B114EAEE0}" destId="{093C0CAB-C378-4A94-8A9E-5A30EE6A1BC4}" srcOrd="2" destOrd="0" presId="urn:microsoft.com/office/officeart/2005/8/layout/hList7"/>
    <dgm:cxn modelId="{F1B02051-B92F-4DC4-988C-FF006254D485}" type="presParOf" srcId="{093C0CAB-C378-4A94-8A9E-5A30EE6A1BC4}" destId="{E02F2C51-AFFC-4F39-BAC6-D948002EE147}" srcOrd="0" destOrd="0" presId="urn:microsoft.com/office/officeart/2005/8/layout/hList7"/>
    <dgm:cxn modelId="{356D278E-A24F-4DC8-84CA-0CCF37839793}" type="presParOf" srcId="{093C0CAB-C378-4A94-8A9E-5A30EE6A1BC4}" destId="{9F6DF7B8-7B03-49C9-851F-4B396C92C210}" srcOrd="1" destOrd="0" presId="urn:microsoft.com/office/officeart/2005/8/layout/hList7"/>
    <dgm:cxn modelId="{CD4A86DA-3C62-4224-B8C4-39CB216B5A72}" type="presParOf" srcId="{093C0CAB-C378-4A94-8A9E-5A30EE6A1BC4}" destId="{F48C9EE3-13E3-4C8B-8E28-BDD95B3A4884}" srcOrd="2" destOrd="0" presId="urn:microsoft.com/office/officeart/2005/8/layout/hList7"/>
    <dgm:cxn modelId="{00504FF8-FE4F-47E1-A12B-2AF7669974AC}" type="presParOf" srcId="{093C0CAB-C378-4A94-8A9E-5A30EE6A1BC4}" destId="{01570317-74F9-4D87-9A2F-8B04103C46DB}" srcOrd="3" destOrd="0" presId="urn:microsoft.com/office/officeart/2005/8/layout/hList7"/>
    <dgm:cxn modelId="{B7C13581-8F5F-4658-92B2-AA5580F7130E}" type="presParOf" srcId="{22F8E326-CA24-46DE-9DB8-C31B114EAEE0}" destId="{D945AAA9-91BE-4E1A-A962-256A3FAA32DA}" srcOrd="3" destOrd="0" presId="urn:microsoft.com/office/officeart/2005/8/layout/hList7"/>
    <dgm:cxn modelId="{4F4C1DAA-CA05-4F26-A879-4E194619FE80}" type="presParOf" srcId="{22F8E326-CA24-46DE-9DB8-C31B114EAEE0}" destId="{6EBC6F57-D4DF-4EC6-A543-4DDD176DBB01}" srcOrd="4" destOrd="0" presId="urn:microsoft.com/office/officeart/2005/8/layout/hList7"/>
    <dgm:cxn modelId="{0B2C3C44-0371-485C-AFB3-4D0E02DA5462}" type="presParOf" srcId="{6EBC6F57-D4DF-4EC6-A543-4DDD176DBB01}" destId="{D6B093DE-1040-447B-8707-81358DBAD612}" srcOrd="0" destOrd="0" presId="urn:microsoft.com/office/officeart/2005/8/layout/hList7"/>
    <dgm:cxn modelId="{859507A1-ED89-4954-950C-DF6FDE15B2D8}" type="presParOf" srcId="{6EBC6F57-D4DF-4EC6-A543-4DDD176DBB01}" destId="{06890BC3-A3B4-46A1-AB0D-358DDDCA3F52}" srcOrd="1" destOrd="0" presId="urn:microsoft.com/office/officeart/2005/8/layout/hList7"/>
    <dgm:cxn modelId="{89CC80D3-F37A-4592-8A9E-A8C090F7565B}" type="presParOf" srcId="{6EBC6F57-D4DF-4EC6-A543-4DDD176DBB01}" destId="{23653C48-B5AF-4FCC-A340-CA2E7CCEA684}" srcOrd="2" destOrd="0" presId="urn:microsoft.com/office/officeart/2005/8/layout/hList7"/>
    <dgm:cxn modelId="{4AF0E81B-3243-45F9-A05F-5EC6A0AA8CFA}" type="presParOf" srcId="{6EBC6F57-D4DF-4EC6-A543-4DDD176DBB01}" destId="{FB035E17-7FB3-49EB-97DA-9E38837600B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</dsp:spTree>
</dgm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0.41544</cdr:x>
      <cdr:y>0.40208</cdr:y>
    </cdr:from>
    <cdr:to>
      <cdr:x>0.47978</cdr:x>
      <cdr:y>0.44896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28972" y="1838324"/>
          <a:ext cx="500066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t-LT" sz="1200" b="1" dirty="0" smtClean="0"/>
            <a:t>43 %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0.26838</cdr:x>
      <cdr:y>0.74584</cdr:y>
    </cdr:from>
    <cdr:to>
      <cdr:x>0.39706</cdr:x>
      <cdr:y>0.87084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85964" y="3409960"/>
          <a:ext cx="1000132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26%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0.23162</cdr:x>
      <cdr:y>0.24583</cdr:y>
    </cdr:from>
    <cdr:to>
      <cdr:x>0.31434</cdr:x>
      <cdr:y>0.33958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00212" y="1123944"/>
          <a:ext cx="64294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15 </a:t>
          </a:r>
          <a:r>
            <a:rPr lang="en-US" sz="1800" b="1" dirty="0" smtClean="0">
              <a:latin typeface="Perpetua"/>
            </a:rPr>
            <a:t>%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0.13051</cdr:x>
      <cdr:y>0.52708</cdr:y>
    </cdr:from>
    <cdr:to>
      <cdr:x>0.23162</cdr:x>
      <cdr:y>0.58958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014394" y="2409828"/>
          <a:ext cx="78581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12 </a:t>
          </a:r>
          <a:r>
            <a:rPr lang="en-US" sz="1800" b="1" dirty="0" smtClean="0">
              <a:latin typeface="Perpetua"/>
            </a:rPr>
            <a:t>%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0.1397</cdr:x>
      <cdr:y>0.37083</cdr:y>
    </cdr:from>
    <cdr:to>
      <cdr:x>0.25</cdr:x>
      <cdr:y>0.43333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085832" y="1695448"/>
          <a:ext cx="85725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    </a:t>
          </a:r>
          <a:r>
            <a:rPr lang="en-US" sz="1200" b="1" dirty="0" smtClean="0"/>
            <a:t>4</a:t>
          </a:r>
          <a:r>
            <a:rPr lang="en-US" sz="1200" b="1" dirty="0" smtClean="0">
              <a:latin typeface="Perpetua"/>
            </a:rPr>
            <a:t>%</a:t>
          </a:r>
          <a:endParaRPr lang="en-US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2310D-6647-4F56-8AA3-5C3A5D277501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BFB23-2F9A-4A75-B460-B442AD7DF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Lietuvos statistikos departamento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Mokini</a:t>
            </a:r>
            <a:r>
              <a:rPr lang="lt-LT" dirty="0" smtClean="0"/>
              <a:t>ų</a:t>
            </a:r>
            <a:r>
              <a:rPr lang="en-US" dirty="0" smtClean="0"/>
              <a:t> </a:t>
            </a:r>
            <a:r>
              <a:rPr lang="en-US" dirty="0" err="1" smtClean="0"/>
              <a:t>registro</a:t>
            </a:r>
            <a:r>
              <a:rPr lang="en-US" dirty="0" smtClean="0"/>
              <a:t> </a:t>
            </a:r>
            <a:r>
              <a:rPr lang="lt-LT" dirty="0" smtClean="0"/>
              <a:t>duomenimis</a:t>
            </a: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BFB23-2F9A-4A75-B460-B442AD7DFCD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998-3F8F-486A-9E3B-DD5AE9F825B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tačiakampis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Suapvalintas stačiakamp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aantraštė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28" name="Datos vietos rezervavimo ženklas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4/4/2014</a:t>
            </a:fld>
            <a:endParaRPr lang="lt-LT"/>
          </a:p>
        </p:txBody>
      </p:sp>
      <p:sp>
        <p:nvSpPr>
          <p:cNvPr id="17" name="Poraštės vietos rezervavimo ženklas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9" name="Skaidrės numerio vietos rezervavimo ženklas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Stačiakampis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ačiakampis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ačiakampis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Antraštė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4/4/2014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4/4/2014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4/4/2014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ačiakampis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Suapvalintas stačiakamp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4/4/2014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tačiakampis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tačiakampis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ačiakampis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4/4/2014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4/4/2014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4/4/2014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4/4/2014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ačiakampis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Suapvalintas stačiakamp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4/4/2014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4/4/2014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1" name="Stačiakampis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ačiakampis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ačiakampis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piktogramą, jei norite įtraukti paveikslėlį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ačiakampis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Suapvalintas stačiakamp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avadinimo vietos rezervavimo ženkla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C8DDDC4-DD48-4308-A7E0-98165D63D553}" type="datetimeFigureOut">
              <a:rPr lang="lt-LT" smtClean="0"/>
              <a:pPr/>
              <a:t>4/4/2014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23" name="Skaidrės numerio vietos rezervavimo ženklas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unimas@post.rokiskis.l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6786578" y="4857760"/>
            <a:ext cx="2071702" cy="1785950"/>
          </a:xfrm>
        </p:spPr>
        <p:txBody>
          <a:bodyPr>
            <a:normAutofit/>
          </a:bodyPr>
          <a:lstStyle/>
          <a:p>
            <a:pPr algn="r"/>
            <a:r>
              <a:rPr lang="lt-LT" sz="1400" b="1" dirty="0" smtClean="0"/>
              <a:t>2014 m. balandžio 2 d.</a:t>
            </a:r>
            <a:endParaRPr lang="en-US" sz="1400" dirty="0" smtClean="0"/>
          </a:p>
          <a:p>
            <a:pPr algn="r"/>
            <a:r>
              <a:rPr lang="lt-LT" sz="1400" dirty="0" smtClean="0"/>
              <a:t>Rokiškio švietimo centras</a:t>
            </a:r>
            <a:endParaRPr lang="en-US" sz="1400" dirty="0" smtClean="0"/>
          </a:p>
          <a:p>
            <a:pPr algn="r"/>
            <a:r>
              <a:rPr lang="lt-LT" sz="1400" dirty="0" smtClean="0"/>
              <a:t>Respublikos g. 94, Rokiškis </a:t>
            </a:r>
            <a:endParaRPr lang="en-US" sz="1400" dirty="0" smtClean="0"/>
          </a:p>
          <a:p>
            <a:r>
              <a:rPr lang="lt-LT" sz="1400" dirty="0" smtClean="0"/>
              <a:t>Danutė </a:t>
            </a:r>
            <a:r>
              <a:rPr lang="lt-LT" sz="1400" dirty="0" err="1" smtClean="0"/>
              <a:t>Kniazytė</a:t>
            </a:r>
            <a:r>
              <a:rPr lang="lt-LT" sz="1400" dirty="0" smtClean="0"/>
              <a:t>, </a:t>
            </a:r>
            <a:r>
              <a:rPr lang="lt-LT" sz="1400" dirty="0" smtClean="0">
                <a:hlinkClick r:id="rId2"/>
              </a:rPr>
              <a:t>jaunimas</a:t>
            </a:r>
            <a:r>
              <a:rPr lang="en-US" sz="1400" dirty="0" smtClean="0">
                <a:hlinkClick r:id="rId2"/>
              </a:rPr>
              <a:t>@</a:t>
            </a:r>
            <a:r>
              <a:rPr lang="en-US" sz="1400" dirty="0" err="1" smtClean="0">
                <a:hlinkClick r:id="rId2"/>
              </a:rPr>
              <a:t>post.rokiskis.lt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457200" y="1285860"/>
            <a:ext cx="8229600" cy="2286016"/>
          </a:xfrm>
        </p:spPr>
        <p:txBody>
          <a:bodyPr>
            <a:normAutofit fontScale="90000"/>
          </a:bodyPr>
          <a:lstStyle/>
          <a:p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lt-LT" sz="3200" dirty="0" smtClean="0"/>
              <a:t>Jaunimo </a:t>
            </a:r>
            <a:r>
              <a:rPr lang="en-US" sz="3200" dirty="0" err="1" smtClean="0"/>
              <a:t>politikos</a:t>
            </a:r>
            <a:r>
              <a:rPr lang="en-US" sz="3200" dirty="0" smtClean="0"/>
              <a:t> </a:t>
            </a:r>
            <a:r>
              <a:rPr lang="lt-LT" sz="3200" dirty="0" smtClean="0"/>
              <a:t>į</a:t>
            </a:r>
            <a:r>
              <a:rPr lang="en-US" sz="3200" dirty="0" err="1" smtClean="0"/>
              <a:t>gyvendinimas</a:t>
            </a:r>
            <a:r>
              <a:rPr lang="en-US" sz="3200" dirty="0" smtClean="0"/>
              <a:t> </a:t>
            </a:r>
            <a:r>
              <a:rPr lang="lt-LT" sz="3200" dirty="0" smtClean="0"/>
              <a:t>Rokiškio r. savivaldybėje 2012-2013 metais.</a:t>
            </a:r>
            <a:br>
              <a:rPr lang="lt-LT" sz="3200" dirty="0" smtClean="0"/>
            </a:br>
            <a:r>
              <a:rPr lang="lt-LT" sz="3200" dirty="0" smtClean="0"/>
              <a:t>Pagrindinės JP gairės 2014-2016 metų </a:t>
            </a:r>
            <a:r>
              <a:rPr lang="lt-LT" sz="3200" dirty="0" err="1" smtClean="0"/>
              <a:t>laikotarpui</a:t>
            </a:r>
            <a:r>
              <a:rPr lang="lt-LT" sz="3200" dirty="0" smtClean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/>
              <a:t>Jaunimo </a:t>
            </a:r>
            <a:r>
              <a:rPr lang="lt-LT" dirty="0" err="1" smtClean="0"/>
              <a:t>įtrauktis</a:t>
            </a:r>
            <a:r>
              <a:rPr lang="lt-LT" dirty="0" smtClean="0"/>
              <a:t> per projektinę veiklą  2013 m. </a:t>
            </a:r>
            <a:endParaRPr lang="en-US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3550"/>
                <a:gridCol w="2328850"/>
              </a:tblGrid>
              <a:tr h="370840">
                <a:tc>
                  <a:txBody>
                    <a:bodyPr/>
                    <a:lstStyle/>
                    <a:p>
                      <a:r>
                        <a:rPr lang="lt-LT" dirty="0" smtClean="0"/>
                        <a:t>Į vykdomas projektų veiklas įtraukta/sukurta: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Įtrauktų jaunų žmonių skaičius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2800" dirty="0" smtClean="0"/>
                        <a:t>Savanorių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800" dirty="0" smtClean="0"/>
                        <a:t>136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2800" dirty="0" smtClean="0"/>
                        <a:t>Savanorių 16-29 metų, kurie </a:t>
                      </a:r>
                      <a:r>
                        <a:rPr lang="lt-LT" sz="2800" b="1" dirty="0" smtClean="0"/>
                        <a:t>nesimoko ir nedirba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2800" dirty="0" smtClean="0"/>
                        <a:t>Socialinę atskirtį</a:t>
                      </a:r>
                      <a:r>
                        <a:rPr lang="lt-LT" sz="2800" baseline="0" dirty="0" smtClean="0"/>
                        <a:t> patiriančių jaunų žmonių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800" dirty="0" smtClean="0"/>
                        <a:t>30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2800" dirty="0" smtClean="0"/>
                        <a:t>Anksčiau </a:t>
                      </a:r>
                      <a:r>
                        <a:rPr lang="lt-LT" sz="2800" b="1" dirty="0" smtClean="0"/>
                        <a:t>nedalyvavusių</a:t>
                      </a:r>
                      <a:r>
                        <a:rPr lang="lt-LT" sz="2800" dirty="0" smtClean="0"/>
                        <a:t> jaunų žmonių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800" dirty="0" smtClean="0"/>
                        <a:t>95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2800" dirty="0" smtClean="0"/>
                        <a:t>Sukurta </a:t>
                      </a:r>
                      <a:r>
                        <a:rPr lang="lt-LT" sz="2800" b="1" dirty="0" smtClean="0"/>
                        <a:t>naujų </a:t>
                      </a:r>
                      <a:r>
                        <a:rPr lang="lt-LT" sz="2800" dirty="0" smtClean="0"/>
                        <a:t>organizacijų </a:t>
                      </a:r>
                      <a:r>
                        <a:rPr lang="lt-LT" sz="2800" b="1" dirty="0" smtClean="0"/>
                        <a:t>struktūrinių padalinių</a:t>
                      </a:r>
                      <a:r>
                        <a:rPr lang="lt-LT" sz="2800" dirty="0" smtClean="0"/>
                        <a:t> (suburta neformalių grupių ir pan.)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92869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800" b="1" dirty="0" err="1" smtClean="0"/>
              <a:t>Roki</a:t>
            </a:r>
            <a:r>
              <a:rPr lang="lt-LT" sz="2800" b="1" dirty="0" smtClean="0"/>
              <a:t>š</a:t>
            </a:r>
            <a:r>
              <a:rPr lang="en-US" sz="2800" b="1" dirty="0" err="1" smtClean="0"/>
              <a:t>kio</a:t>
            </a:r>
            <a:r>
              <a:rPr lang="lt-LT" sz="2800" b="1" dirty="0" smtClean="0"/>
              <a:t> 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rajono</a:t>
            </a:r>
            <a:r>
              <a:rPr lang="lt-LT" sz="2800" b="1" dirty="0" smtClean="0"/>
              <a:t> </a:t>
            </a:r>
            <a:r>
              <a:rPr lang="en-US" sz="2800" b="1" dirty="0" smtClean="0"/>
              <a:t> </a:t>
            </a:r>
            <a:r>
              <a:rPr lang="lt-LT" sz="2800" b="1" dirty="0" smtClean="0"/>
              <a:t>jaunimo NVO ir atviras </a:t>
            </a:r>
            <a:br>
              <a:rPr lang="lt-LT" sz="2800" b="1" dirty="0" smtClean="0"/>
            </a:br>
            <a:r>
              <a:rPr lang="lt-LT" sz="2800" b="1" dirty="0" smtClean="0"/>
              <a:t>darbas su jaunimu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821537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C:\Documents and Settings\Svietjaunimas.ROKSAV\Local Settings\Temporary Internet Files\Content.IE5\H313VSVC\MP90044860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786874" cy="6429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1600" dirty="0" smtClean="0"/>
              <a:t>Lietuvos Respublikos Vyriausybės 2012–2016 metų programos įgyvendinimo </a:t>
            </a:r>
            <a:r>
              <a:rPr lang="lt-LT" sz="1600" b="1" dirty="0" smtClean="0"/>
              <a:t>prioritetines priemones</a:t>
            </a:r>
            <a:r>
              <a:rPr lang="en-US" sz="1600" dirty="0" smtClean="0"/>
              <a:t>(</a:t>
            </a:r>
            <a:r>
              <a:rPr lang="lt-LT" sz="1600" dirty="0" smtClean="0"/>
              <a:t>2013 m. kovo 13 d. Nr. 228</a:t>
            </a:r>
            <a:r>
              <a:rPr lang="en-US" sz="1600" dirty="0" smtClean="0"/>
              <a:t>),</a:t>
            </a:r>
            <a:br>
              <a:rPr lang="en-US" sz="1600" dirty="0" smtClean="0"/>
            </a:br>
            <a:r>
              <a:rPr lang="en-US" sz="1600" b="1" dirty="0" smtClean="0"/>
              <a:t>7.3 </a:t>
            </a:r>
            <a:r>
              <a:rPr lang="en-US" sz="1600" b="1" dirty="0" err="1" smtClean="0"/>
              <a:t>Jaunimo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politika</a:t>
            </a:r>
            <a:r>
              <a:rPr lang="en-US" sz="1600" b="1" dirty="0" smtClean="0"/>
              <a:t> </a:t>
            </a:r>
            <a:r>
              <a:rPr lang="lt-LT" sz="1600" b="1" dirty="0" smtClean="0"/>
              <a:t>.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Priemon</a:t>
            </a:r>
            <a:r>
              <a:rPr lang="lt-LT" sz="1600" b="1" dirty="0" smtClean="0"/>
              <a:t>ės </a:t>
            </a:r>
            <a:r>
              <a:rPr lang="en-US" sz="1600" b="1" dirty="0" smtClean="0"/>
              <a:t>97,98, 99, 100</a:t>
            </a:r>
            <a:endParaRPr lang="en-US" sz="1600" b="1" dirty="0"/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526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Priemon</a:t>
                      </a:r>
                      <a:r>
                        <a:rPr lang="lt-LT" dirty="0" smtClean="0"/>
                        <a:t>ės</a:t>
                      </a:r>
                    </a:p>
                    <a:p>
                      <a:r>
                        <a:rPr lang="lt-LT" dirty="0" smtClean="0"/>
                        <a:t>(</a:t>
                      </a:r>
                      <a:r>
                        <a:rPr lang="en-US" sz="1800" b="1" dirty="0" smtClean="0"/>
                        <a:t>97,98, 99, 100</a:t>
                      </a:r>
                      <a:r>
                        <a:rPr lang="lt-LT" sz="1800" b="1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800" b="1" dirty="0" smtClean="0"/>
                        <a:t>P</a:t>
                      </a:r>
                      <a:r>
                        <a:rPr lang="en-US" sz="1800" b="1" dirty="0" err="1" smtClean="0"/>
                        <a:t>riemon</a:t>
                      </a:r>
                      <a:r>
                        <a:rPr lang="lt-LT" sz="1800" b="1" dirty="0" err="1" smtClean="0"/>
                        <a:t>ių</a:t>
                      </a:r>
                      <a:r>
                        <a:rPr lang="lt-LT" sz="1800" b="1" dirty="0" smtClean="0"/>
                        <a:t> </a:t>
                      </a:r>
                      <a:r>
                        <a:rPr lang="en-US" sz="1800" b="1" dirty="0" smtClean="0"/>
                        <a:t>97,98, 99, 100</a:t>
                      </a:r>
                      <a:r>
                        <a:rPr lang="lt-LT" sz="1800" b="1" dirty="0" smtClean="0"/>
                        <a:t> numatomi įgyvendinimo rezultatai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Atsakingos institucijos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Numatyti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priemones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ir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veiksmus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jaunimo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užimtumui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didinti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ir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verslumui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skatinti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Atvirų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jaunimo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centrų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erdvių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veikloje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dalyvaujančių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jaunų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žmonių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skaičiaus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padidėjimas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2016 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metais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palyginti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2012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metais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50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procentų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(2012 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metais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6 559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asmenys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Socialin</a:t>
                      </a:r>
                      <a:r>
                        <a:rPr lang="lt-LT" sz="1200" dirty="0" smtClean="0">
                          <a:latin typeface="Times New Roman"/>
                          <a:ea typeface="Calibri"/>
                          <a:cs typeface="Times New Roman"/>
                        </a:rPr>
                        <a:t>ės</a:t>
                      </a:r>
                      <a:r>
                        <a:rPr lang="lt-LT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apsaugos ir darbo ministerija</a:t>
                      </a:r>
                      <a:endParaRPr lang="en-US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17780" marB="1778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Apibrėžti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darbo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su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jaunimu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sampratą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ir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jo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principus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tobulinti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institucijų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dirbančių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jaunimo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srityje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veiklą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ir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funkcijas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2014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metų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II </a:t>
                      </a: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ketvirtis</a:t>
                      </a:r>
                      <a:endParaRPr lang="lt-LT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Socialin</a:t>
                      </a:r>
                      <a:r>
                        <a:rPr lang="lt-LT" sz="1200" dirty="0" smtClean="0">
                          <a:latin typeface="Times New Roman"/>
                          <a:ea typeface="Calibri"/>
                          <a:cs typeface="Times New Roman"/>
                        </a:rPr>
                        <a:t>ės</a:t>
                      </a:r>
                      <a:r>
                        <a:rPr lang="lt-LT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apsaugos ir darbo ministerija</a:t>
                      </a:r>
                      <a:endParaRPr lang="en-US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17780" marB="1778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Didinti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jaunimo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nedarbo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prevenciją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plėsti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ir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gerinti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profesinį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informavimą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orientavimą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ir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konsultavimą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supažindinti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jaunuolius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su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šiuolaikinės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visuomenės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socialinės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ir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ekonominės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plėtros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tendencijomis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ir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įsidarbinimo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galimybėmis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Jaunimo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(15–24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metų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nedarbo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lygis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procentais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2012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metais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26,8 (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prognozuojamas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); 2016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metais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16,3.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2015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metų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I </a:t>
                      </a: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ketvirtis</a:t>
                      </a:r>
                      <a:endParaRPr lang="en-US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Socialin</a:t>
                      </a:r>
                      <a:r>
                        <a:rPr lang="lt-LT" sz="1200" dirty="0" smtClean="0">
                          <a:latin typeface="Times New Roman"/>
                          <a:ea typeface="Calibri"/>
                          <a:cs typeface="Times New Roman"/>
                        </a:rPr>
                        <a:t>ės</a:t>
                      </a:r>
                      <a:r>
                        <a:rPr lang="lt-LT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apsaugos ir darbo ministerija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17780" marB="1778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Nuosekliai didinti baziniuose kariniuose mokymuose dalyvaujančių jaunuolių skaičių ir tęsti jaunesniųjų karininkų vadų rengimo kursus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Krašto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apsaugos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ministerija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2013–2016 </a:t>
                      </a: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metai</a:t>
                      </a:r>
                      <a:endParaRPr lang="en-US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Krašto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apsaugos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ministerija</a:t>
                      </a:r>
                      <a:endParaRPr lang="en-US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17780" marB="1778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lt-LT" sz="2200" b="1" dirty="0" smtClean="0"/>
              <a:t/>
            </a:r>
            <a:br>
              <a:rPr lang="lt-LT" sz="2200" b="1" dirty="0" smtClean="0"/>
            </a:b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lt-LT" sz="2000" b="1" dirty="0" smtClean="0">
                <a:latin typeface="Times New Roman" pitchFamily="18" charset="0"/>
                <a:cs typeface="Times New Roman" pitchFamily="18" charset="0"/>
              </a:rPr>
              <a:t>JAUNIMO PROBLEMŲ SPRENDIMO ROKIŠKIO RAJONO SAVIVALDYBĖJE</a:t>
            </a:r>
            <a:br>
              <a:rPr lang="lt-LT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2000" b="1" dirty="0" smtClean="0">
                <a:latin typeface="Times New Roman" pitchFamily="18" charset="0"/>
                <a:cs typeface="Times New Roman" pitchFamily="18" charset="0"/>
              </a:rPr>
              <a:t>2013–2018 METŲ PLANAS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0" algn="ctr">
              <a:buNone/>
            </a:pPr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800" b="1" cap="all" dirty="0" smtClean="0">
                <a:latin typeface="Times New Roman" pitchFamily="18" charset="0"/>
                <a:cs typeface="Times New Roman" pitchFamily="18" charset="0"/>
              </a:rPr>
              <a:t>PRIORITETINĖS VEIKLOS KRYPTYS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lt-LT" sz="2800" b="1" dirty="0" smtClean="0">
                <a:latin typeface="Times New Roman" pitchFamily="18" charset="0"/>
                <a:cs typeface="Times New Roman" pitchFamily="18" charset="0"/>
              </a:rPr>
              <a:t>Pirma kryptis 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– Skatinti jaunimo užimtumą, verslumą ir profesinį ugdymą bei švietimą Rokiškio rajono savivaldybėje: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užtikrinant formalaus ir neformalaus švietimo bei kitų įstaigų paslaugų įvairovę, kokybę bei prieinamumą;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didinant jaunų žmonių verslumo galimybes bei gerinant profesinį orientavimą ir moksleivių pasiruošimą darbinei karjerai.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lt-LT" sz="2800" b="1" dirty="0" smtClean="0">
                <a:latin typeface="Times New Roman" pitchFamily="18" charset="0"/>
                <a:cs typeface="Times New Roman" pitchFamily="18" charset="0"/>
              </a:rPr>
              <a:t>Antra kryptis 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– Didinti jaunimo laisvalaikio, poilsio, kūrybos ir kultūros pasiūlą bei prieinamumą Rokiškio rajono savivaldybėje: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plėtojant jaunimo laisvalaikio poreikius atitinkančią infrastruktūrą bei skatinant jaunimo sveiko gyvenimo įpročius,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savanorystę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ir aktyvią kultūrinę bei sportinę veiklą.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lt-LT" sz="2800" b="1" dirty="0" smtClean="0">
                <a:latin typeface="Times New Roman" pitchFamily="18" charset="0"/>
                <a:cs typeface="Times New Roman" pitchFamily="18" charset="0"/>
              </a:rPr>
              <a:t>Trečia kryptis 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– Stiprinti Rokiškio rajono savivaldybės jaunimo politiką formuojančias ir įgyvendinančias institucijas: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užtikrinant kokybišką jaunimo politikos plėtrą.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/>
          </a:bodyPr>
          <a:lstStyle/>
          <a:p>
            <a:pPr lvl="0" algn="ctr"/>
            <a:r>
              <a:rPr lang="lt-LT" sz="1800" b="1" dirty="0" smtClean="0">
                <a:latin typeface="Times New Roman" pitchFamily="18" charset="0"/>
                <a:cs typeface="Times New Roman" pitchFamily="18" charset="0"/>
              </a:rPr>
              <a:t>PLANO   </a:t>
            </a:r>
            <a:r>
              <a:rPr lang="lt-LT" sz="1800" b="1" cap="all" dirty="0" smtClean="0">
                <a:latin typeface="Times New Roman" pitchFamily="18" charset="0"/>
                <a:cs typeface="Times New Roman" pitchFamily="18" charset="0"/>
              </a:rPr>
              <a:t>TIKSLAI  IR UŽDAVINIAI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914400" y="857232"/>
            <a:ext cx="7772400" cy="516256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lt-LT" sz="2800" dirty="0" smtClean="0"/>
              <a:t> </a:t>
            </a:r>
            <a:endParaRPr lang="en-US" sz="2800" dirty="0" smtClean="0"/>
          </a:p>
          <a:p>
            <a:pPr lvl="0"/>
            <a:r>
              <a:rPr lang="lt-LT" sz="2800" b="1" dirty="0" smtClean="0"/>
              <a:t>Pirmas tikslas </a:t>
            </a:r>
            <a:r>
              <a:rPr lang="lt-LT" sz="2800" dirty="0" smtClean="0"/>
              <a:t>– Užtikrinti </a:t>
            </a:r>
            <a:r>
              <a:rPr lang="lt-LT" sz="2800" b="1" dirty="0" smtClean="0"/>
              <a:t>formalaus ir neformalaus švietimo </a:t>
            </a:r>
            <a:r>
              <a:rPr lang="lt-LT" sz="2800" dirty="0" smtClean="0"/>
              <a:t>bei kitų įstaigų paslaugų įvairovę, kokybę bei prieinamumą:</a:t>
            </a:r>
            <a:endParaRPr lang="en-US" sz="2800" dirty="0" smtClean="0"/>
          </a:p>
          <a:p>
            <a:pPr lvl="0"/>
            <a:r>
              <a:rPr lang="lt-LT" sz="2800" dirty="0" smtClean="0"/>
              <a:t>Uždaviniai šiam tikslui įgyvendinti:</a:t>
            </a:r>
            <a:endParaRPr lang="en-US" sz="2800" dirty="0" smtClean="0"/>
          </a:p>
          <a:p>
            <a:pPr lvl="1"/>
            <a:r>
              <a:rPr lang="lt-LT" dirty="0" smtClean="0"/>
              <a:t>Didinti švietimo, kultūros, sporto, socialinių ir kitų įstaigų veiklos kokybę, atvirumą bei paslaugų įvairovę jaunimui;</a:t>
            </a:r>
            <a:endParaRPr lang="en-US" dirty="0" smtClean="0"/>
          </a:p>
          <a:p>
            <a:pPr lvl="1"/>
            <a:r>
              <a:rPr lang="lt-LT" dirty="0" smtClean="0"/>
              <a:t>Remti jaunimo ir su jaunimu dirbančias NVO, skatinant NVO ir Rokiškio rajono savivaldybės bendradarbiavimą jaunimo užimtumo formų kūrimui;</a:t>
            </a:r>
            <a:endParaRPr lang="en-US" dirty="0" smtClean="0"/>
          </a:p>
          <a:p>
            <a:pPr lvl="1"/>
            <a:r>
              <a:rPr lang="lt-LT" dirty="0" smtClean="0"/>
              <a:t>Didinti užimtumo galimybes socialiai atskirtam, delinkventiniam, pažeidžiamam, problemas patiriančiam jaunimui.</a:t>
            </a:r>
            <a:endParaRPr lang="en-US" dirty="0" smtClean="0"/>
          </a:p>
          <a:p>
            <a:pPr lvl="0"/>
            <a:r>
              <a:rPr lang="lt-LT" sz="2800" b="1" dirty="0" smtClean="0"/>
              <a:t>Antras tikslas </a:t>
            </a:r>
            <a:r>
              <a:rPr lang="lt-LT" sz="2800" dirty="0" smtClean="0"/>
              <a:t>– Didinti jaunų žmonių </a:t>
            </a:r>
            <a:r>
              <a:rPr lang="lt-LT" sz="2800" b="1" dirty="0" smtClean="0"/>
              <a:t>verslumo galimybes bei gerinti profesinį orientavimą</a:t>
            </a:r>
            <a:r>
              <a:rPr lang="lt-LT" sz="2800" dirty="0" smtClean="0"/>
              <a:t> ir moksleivių pasiruošimą darbinei karjerai.</a:t>
            </a:r>
            <a:endParaRPr lang="en-US" sz="2800" dirty="0" smtClean="0"/>
          </a:p>
          <a:p>
            <a:pPr lvl="0"/>
            <a:r>
              <a:rPr lang="lt-LT" sz="2800" dirty="0" smtClean="0"/>
              <a:t>Uždaviniai šiam tikslui įgyvendinti:</a:t>
            </a:r>
            <a:endParaRPr lang="en-US" sz="2800" dirty="0" smtClean="0"/>
          </a:p>
          <a:p>
            <a:pPr lvl="1"/>
            <a:r>
              <a:rPr lang="lt-LT" dirty="0" smtClean="0"/>
              <a:t>Sukurti ir nuosekliai vykdyti verslumo skatinimo programas bei sudaryti palankias sąlygas jaunimo verslo pradžiai;</a:t>
            </a:r>
            <a:endParaRPr lang="en-US" dirty="0" smtClean="0"/>
          </a:p>
          <a:p>
            <a:pPr lvl="1"/>
            <a:r>
              <a:rPr lang="lt-LT" dirty="0" smtClean="0"/>
              <a:t>Spręsti jaunų žmonių motyvacijos dirbti problemas;</a:t>
            </a:r>
            <a:endParaRPr lang="en-US" dirty="0" smtClean="0"/>
          </a:p>
          <a:p>
            <a:pPr lvl="1"/>
            <a:r>
              <a:rPr lang="lt-LT" dirty="0" smtClean="0"/>
              <a:t>Skatinti mokyklų, profesinio ir aukštojo mokslo įstaigų bei verslo bendradarbiavimą.</a:t>
            </a:r>
            <a:endParaRPr lang="en-US" dirty="0" smtClean="0"/>
          </a:p>
          <a:p>
            <a:pPr lvl="0"/>
            <a:r>
              <a:rPr lang="lt-LT" sz="2800" b="1" dirty="0" smtClean="0"/>
              <a:t>Trečias tikslas </a:t>
            </a:r>
            <a:r>
              <a:rPr lang="lt-LT" sz="2800" dirty="0" smtClean="0"/>
              <a:t>– Plėtoti jaunimo </a:t>
            </a:r>
            <a:r>
              <a:rPr lang="lt-LT" sz="2800" b="1" dirty="0" smtClean="0"/>
              <a:t>laisvalaikio poreikius atitinkančią infrastruktūrą </a:t>
            </a:r>
            <a:r>
              <a:rPr lang="lt-LT" sz="2800" dirty="0" smtClean="0"/>
              <a:t>bei skatinti jaunimo sveiko gyvenimo įpročius, </a:t>
            </a:r>
            <a:r>
              <a:rPr lang="lt-LT" sz="2800" dirty="0" err="1" smtClean="0"/>
              <a:t>savanorystę</a:t>
            </a:r>
            <a:r>
              <a:rPr lang="lt-LT" sz="2800" dirty="0" smtClean="0"/>
              <a:t> ir aktyvią kultūrinę bei sportinę veiklą. </a:t>
            </a:r>
            <a:endParaRPr lang="en-US" sz="2800" dirty="0" smtClean="0"/>
          </a:p>
          <a:p>
            <a:pPr lvl="0"/>
            <a:r>
              <a:rPr lang="lt-LT" sz="2800" dirty="0" smtClean="0"/>
              <a:t>Uždaviniai šiam tikslui įgyvendinti:</a:t>
            </a:r>
            <a:endParaRPr lang="en-US" sz="2800" dirty="0" smtClean="0"/>
          </a:p>
          <a:p>
            <a:pPr lvl="1"/>
            <a:r>
              <a:rPr lang="lt-LT" dirty="0" smtClean="0"/>
              <a:t>Pritaikyti savivaldybės infrastruktūrą jaunimo bei jaunų šeimų poreikiams;</a:t>
            </a:r>
            <a:endParaRPr lang="en-US" dirty="0" smtClean="0"/>
          </a:p>
          <a:p>
            <a:pPr lvl="1"/>
            <a:r>
              <a:rPr lang="lt-LT" dirty="0" smtClean="0"/>
              <a:t>Vykdyti efektyvią jaunimo priklausomybių prevencinę veiklą, skatinant sveiką gyvenseną ir didinant sportuojančio jaunimo skaičių Rokiškio rajono savivaldybėje;</a:t>
            </a:r>
            <a:endParaRPr lang="en-US" dirty="0" smtClean="0"/>
          </a:p>
          <a:p>
            <a:pPr lvl="1"/>
            <a:r>
              <a:rPr lang="lt-LT" dirty="0" smtClean="0"/>
              <a:t>Puoselėti Rokiškio rajono jaunimo kultūrines tradicijas;</a:t>
            </a:r>
            <a:endParaRPr lang="en-US" dirty="0" smtClean="0"/>
          </a:p>
          <a:p>
            <a:pPr lvl="1"/>
            <a:r>
              <a:rPr lang="lt-LT" dirty="0" smtClean="0"/>
              <a:t>Remti jaunimo neprofesionalų meną, </a:t>
            </a:r>
            <a:r>
              <a:rPr lang="lt-LT" dirty="0" err="1" smtClean="0"/>
              <a:t>savanorystę</a:t>
            </a:r>
            <a:r>
              <a:rPr lang="lt-LT" dirty="0" smtClean="0"/>
              <a:t> ir sudaryti sąlygas jaunimo saviraiškai bei kūrybai.</a:t>
            </a:r>
            <a:endParaRPr lang="en-US" dirty="0" smtClean="0"/>
          </a:p>
          <a:p>
            <a:pPr lvl="0"/>
            <a:r>
              <a:rPr lang="lt-LT" sz="2800" b="1" dirty="0" smtClean="0"/>
              <a:t>Ketvirtas tikslas </a:t>
            </a:r>
            <a:r>
              <a:rPr lang="lt-LT" sz="2800" dirty="0" smtClean="0"/>
              <a:t>– Užtikrinti </a:t>
            </a:r>
            <a:r>
              <a:rPr lang="lt-LT" sz="2800" b="1" dirty="0" smtClean="0"/>
              <a:t>kokybišką jaunimo politikos plėtrą</a:t>
            </a:r>
            <a:r>
              <a:rPr lang="lt-LT" sz="2800" dirty="0" smtClean="0"/>
              <a:t>.</a:t>
            </a:r>
            <a:endParaRPr lang="en-US" sz="2800" dirty="0" smtClean="0"/>
          </a:p>
          <a:p>
            <a:pPr lvl="0"/>
            <a:r>
              <a:rPr lang="lt-LT" sz="2800" dirty="0" smtClean="0"/>
              <a:t>Uždaviniai šiam tikslui įgyvendinti:</a:t>
            </a:r>
            <a:endParaRPr lang="en-US" sz="2800" dirty="0" smtClean="0"/>
          </a:p>
          <a:p>
            <a:pPr lvl="1"/>
            <a:r>
              <a:rPr lang="lt-LT" dirty="0" smtClean="0"/>
              <a:t>Didinti savivaldybės jaunimo politiką įgyvendinančių institucijų veiklos kokybę bei </a:t>
            </a:r>
            <a:r>
              <a:rPr lang="lt-LT" dirty="0" err="1" smtClean="0"/>
              <a:t>tarpinstitucinį</a:t>
            </a:r>
            <a:r>
              <a:rPr lang="lt-LT" dirty="0" smtClean="0"/>
              <a:t> bendradarbiavimą;</a:t>
            </a:r>
            <a:endParaRPr lang="en-US" dirty="0" smtClean="0"/>
          </a:p>
          <a:p>
            <a:pPr lvl="1"/>
            <a:r>
              <a:rPr lang="lt-LT" dirty="0" smtClean="0"/>
              <a:t>Tobulinti jaunimo informavimo kanalus;</a:t>
            </a:r>
            <a:endParaRPr lang="en-US" dirty="0" smtClean="0"/>
          </a:p>
          <a:p>
            <a:pPr lvl="1"/>
            <a:r>
              <a:rPr lang="lt-LT" dirty="0" smtClean="0"/>
              <a:t>Vykdyti jaunimo padėties bei jaunimo politikos kokybės vertinimus, aktualių jaunimui programų ir priemonių </a:t>
            </a:r>
            <a:r>
              <a:rPr lang="lt-LT" dirty="0" err="1" smtClean="0"/>
              <a:t>stebėseną</a:t>
            </a:r>
            <a:r>
              <a:rPr lang="lt-LT" dirty="0" smtClean="0"/>
              <a:t> savivaldybėje.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b="1" dirty="0" smtClean="0"/>
              <a:t>ROKI</a:t>
            </a:r>
            <a:r>
              <a:rPr lang="lt-LT" sz="1800" b="1" dirty="0" smtClean="0"/>
              <a:t>ŠKIO RAJONO JAUNIMO REIKALŲ TARYBOS VEIKLOS PLANO GAIRĖS </a:t>
            </a:r>
            <a:r>
              <a:rPr lang="en-US" sz="1800" b="1" dirty="0" smtClean="0"/>
              <a:t>2014 METAMS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914400" y="714356"/>
            <a:ext cx="7772400" cy="5305444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dirty="0" err="1" smtClean="0"/>
              <a:t>Bendradarbiauti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Rokiškio</a:t>
            </a:r>
            <a:r>
              <a:rPr lang="en-US" dirty="0" smtClean="0"/>
              <a:t> </a:t>
            </a:r>
            <a:r>
              <a:rPr lang="en-US" dirty="0" err="1" smtClean="0"/>
              <a:t>rajono</a:t>
            </a:r>
            <a:r>
              <a:rPr lang="en-US" dirty="0" smtClean="0"/>
              <a:t> </a:t>
            </a:r>
            <a:r>
              <a:rPr lang="en-US" dirty="0" err="1" smtClean="0"/>
              <a:t>savivaldybės</a:t>
            </a:r>
            <a:r>
              <a:rPr lang="en-US" dirty="0" smtClean="0"/>
              <a:t> </a:t>
            </a:r>
            <a:r>
              <a:rPr lang="en-US" dirty="0" err="1" smtClean="0"/>
              <a:t>administracijos</a:t>
            </a:r>
            <a:r>
              <a:rPr lang="en-US" dirty="0" smtClean="0"/>
              <a:t> </a:t>
            </a:r>
            <a:r>
              <a:rPr lang="lt-LT" dirty="0" smtClean="0"/>
              <a:t>švietimo  skyriumi </a:t>
            </a:r>
            <a:r>
              <a:rPr lang="en-US" dirty="0" err="1" smtClean="0"/>
              <a:t>dėl</a:t>
            </a:r>
            <a:r>
              <a:rPr lang="en-US" dirty="0" smtClean="0"/>
              <a:t> </a:t>
            </a:r>
            <a:r>
              <a:rPr lang="en-US" dirty="0" err="1" smtClean="0"/>
              <a:t>jaunimo</a:t>
            </a:r>
            <a:r>
              <a:rPr lang="en-US" dirty="0" smtClean="0"/>
              <a:t> </a:t>
            </a:r>
            <a:r>
              <a:rPr lang="en-US" dirty="0" err="1" smtClean="0"/>
              <a:t>organizacijų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švietimo</a:t>
            </a:r>
            <a:r>
              <a:rPr lang="en-US" dirty="0" smtClean="0"/>
              <a:t> </a:t>
            </a:r>
            <a:r>
              <a:rPr lang="en-US" dirty="0" err="1" smtClean="0"/>
              <a:t>įstaigų</a:t>
            </a:r>
            <a:r>
              <a:rPr lang="en-US" dirty="0" smtClean="0"/>
              <a:t> </a:t>
            </a:r>
            <a:r>
              <a:rPr lang="en-US" dirty="0" err="1" smtClean="0"/>
              <a:t>bendradarbiavimo</a:t>
            </a:r>
            <a:r>
              <a:rPr lang="en-US" dirty="0" smtClean="0"/>
              <a:t> </a:t>
            </a:r>
            <a:r>
              <a:rPr lang="en-US" dirty="0" err="1" smtClean="0"/>
              <a:t>neformaliojo</a:t>
            </a:r>
            <a:r>
              <a:rPr lang="en-US" dirty="0" smtClean="0"/>
              <a:t> </a:t>
            </a:r>
            <a:r>
              <a:rPr lang="en-US" dirty="0" err="1" smtClean="0"/>
              <a:t>ugdymo</a:t>
            </a:r>
            <a:r>
              <a:rPr lang="en-US" dirty="0" smtClean="0"/>
              <a:t> </a:t>
            </a:r>
            <a:r>
              <a:rPr lang="en-US" dirty="0" err="1" smtClean="0"/>
              <a:t>srityje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atvirų</a:t>
            </a:r>
            <a:r>
              <a:rPr lang="en-US" dirty="0" smtClean="0"/>
              <a:t> </a:t>
            </a:r>
            <a:r>
              <a:rPr lang="en-US" dirty="0" err="1" smtClean="0"/>
              <a:t>jaunimo</a:t>
            </a:r>
            <a:r>
              <a:rPr lang="en-US" dirty="0" smtClean="0"/>
              <a:t> </a:t>
            </a:r>
            <a:r>
              <a:rPr lang="en-US" dirty="0" err="1" smtClean="0"/>
              <a:t>erdvių</a:t>
            </a:r>
            <a:r>
              <a:rPr lang="en-US" dirty="0" smtClean="0"/>
              <a:t> </a:t>
            </a:r>
            <a:r>
              <a:rPr lang="en-US" dirty="0" err="1" smtClean="0"/>
              <a:t>kūrimo</a:t>
            </a:r>
            <a:r>
              <a:rPr lang="en-US" dirty="0" smtClean="0"/>
              <a:t> </a:t>
            </a:r>
            <a:r>
              <a:rPr lang="en-US" dirty="0" err="1" smtClean="0"/>
              <a:t>švietimo</a:t>
            </a:r>
            <a:r>
              <a:rPr lang="en-US" dirty="0" smtClean="0"/>
              <a:t> </a:t>
            </a:r>
            <a:r>
              <a:rPr lang="en-US" dirty="0" err="1" smtClean="0"/>
              <a:t>įstaigose</a:t>
            </a:r>
            <a:r>
              <a:rPr lang="en-US" dirty="0" smtClean="0"/>
              <a:t> (</a:t>
            </a:r>
            <a:r>
              <a:rPr lang="en-US" dirty="0" err="1" smtClean="0"/>
              <a:t>ypač</a:t>
            </a:r>
            <a:r>
              <a:rPr lang="en-US" dirty="0" smtClean="0"/>
              <a:t> </a:t>
            </a:r>
            <a:r>
              <a:rPr lang="en-US" dirty="0" err="1" smtClean="0"/>
              <a:t>kaimų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mažų</a:t>
            </a:r>
            <a:r>
              <a:rPr lang="en-US" dirty="0" smtClean="0"/>
              <a:t> </a:t>
            </a:r>
            <a:r>
              <a:rPr lang="en-US" dirty="0" err="1" smtClean="0"/>
              <a:t>miestelių</a:t>
            </a:r>
            <a:r>
              <a:rPr lang="en-US" dirty="0" smtClean="0"/>
              <a:t> </a:t>
            </a:r>
            <a:r>
              <a:rPr lang="en-US" dirty="0" err="1" smtClean="0"/>
              <a:t>švietimo</a:t>
            </a:r>
            <a:r>
              <a:rPr lang="en-US" dirty="0" smtClean="0"/>
              <a:t> </a:t>
            </a:r>
            <a:r>
              <a:rPr lang="en-US" dirty="0" err="1" smtClean="0"/>
              <a:t>įstaigose</a:t>
            </a:r>
            <a:r>
              <a:rPr lang="en-US" dirty="0" smtClean="0"/>
              <a:t>). </a:t>
            </a:r>
          </a:p>
          <a:p>
            <a:pPr lvl="0"/>
            <a:r>
              <a:rPr lang="en-US" dirty="0" err="1" smtClean="0"/>
              <a:t>Bendradarbiauti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Rokiškio</a:t>
            </a:r>
            <a:r>
              <a:rPr lang="en-US" dirty="0" smtClean="0"/>
              <a:t> </a:t>
            </a:r>
            <a:r>
              <a:rPr lang="en-US" dirty="0" err="1" smtClean="0"/>
              <a:t>rajono</a:t>
            </a:r>
            <a:r>
              <a:rPr lang="en-US" dirty="0" smtClean="0"/>
              <a:t> </a:t>
            </a:r>
            <a:r>
              <a:rPr lang="en-US" dirty="0" err="1" smtClean="0"/>
              <a:t>savivaldybės</a:t>
            </a:r>
            <a:r>
              <a:rPr lang="en-US" dirty="0" smtClean="0"/>
              <a:t> </a:t>
            </a:r>
            <a:r>
              <a:rPr lang="en-US" dirty="0" err="1" smtClean="0"/>
              <a:t>administracijos</a:t>
            </a:r>
            <a:r>
              <a:rPr lang="en-US" dirty="0" smtClean="0"/>
              <a:t> </a:t>
            </a:r>
            <a:r>
              <a:rPr lang="lt-LT" dirty="0" smtClean="0"/>
              <a:t>kultūros, turizmo ir ryšių su užsienio šalimis skyriumi dėl  </a:t>
            </a:r>
            <a:r>
              <a:rPr lang="en-US" dirty="0" err="1" smtClean="0"/>
              <a:t>Kultūros</a:t>
            </a:r>
            <a:r>
              <a:rPr lang="en-US" dirty="0" smtClean="0"/>
              <a:t> </a:t>
            </a:r>
            <a:r>
              <a:rPr lang="en-US" dirty="0" err="1" smtClean="0"/>
              <a:t>centrų</a:t>
            </a:r>
            <a:r>
              <a:rPr lang="en-US" dirty="0" smtClean="0"/>
              <a:t> (</a:t>
            </a:r>
            <a:r>
              <a:rPr lang="en-US" dirty="0" err="1" smtClean="0"/>
              <a:t>ypač</a:t>
            </a:r>
            <a:r>
              <a:rPr lang="en-US" dirty="0" smtClean="0"/>
              <a:t> </a:t>
            </a:r>
            <a:r>
              <a:rPr lang="en-US" dirty="0" err="1" smtClean="0"/>
              <a:t>kaimų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mažų</a:t>
            </a:r>
            <a:r>
              <a:rPr lang="en-US" dirty="0" smtClean="0"/>
              <a:t> </a:t>
            </a:r>
            <a:r>
              <a:rPr lang="en-US" dirty="0" err="1" smtClean="0"/>
              <a:t>miestelių</a:t>
            </a:r>
            <a:r>
              <a:rPr lang="en-US" dirty="0" smtClean="0"/>
              <a:t>) </a:t>
            </a:r>
            <a:r>
              <a:rPr lang="en-US" dirty="0" err="1" smtClean="0"/>
              <a:t>pritaikymo</a:t>
            </a:r>
            <a:r>
              <a:rPr lang="en-US" dirty="0" smtClean="0"/>
              <a:t> </a:t>
            </a:r>
            <a:r>
              <a:rPr lang="en-US" dirty="0" err="1" smtClean="0"/>
              <a:t>jaunimo</a:t>
            </a:r>
            <a:r>
              <a:rPr lang="en-US" dirty="0" smtClean="0"/>
              <a:t> </a:t>
            </a:r>
            <a:r>
              <a:rPr lang="en-US" dirty="0" err="1" smtClean="0"/>
              <a:t>poreikiams</a:t>
            </a:r>
            <a:r>
              <a:rPr lang="en-US" dirty="0" smtClean="0"/>
              <a:t> (</a:t>
            </a:r>
            <a:r>
              <a:rPr lang="en-US" dirty="0" err="1" smtClean="0"/>
              <a:t>dėl</a:t>
            </a:r>
            <a:r>
              <a:rPr lang="en-US" dirty="0" smtClean="0"/>
              <a:t> </a:t>
            </a:r>
            <a:r>
              <a:rPr lang="en-US" dirty="0" err="1" smtClean="0"/>
              <a:t>kultūros</a:t>
            </a:r>
            <a:r>
              <a:rPr lang="en-US" dirty="0" smtClean="0"/>
              <a:t> </a:t>
            </a:r>
            <a:r>
              <a:rPr lang="en-US" dirty="0" err="1" smtClean="0"/>
              <a:t>darbuotojų</a:t>
            </a:r>
            <a:r>
              <a:rPr lang="en-US" dirty="0" smtClean="0"/>
              <a:t> </a:t>
            </a:r>
            <a:r>
              <a:rPr lang="en-US" dirty="0" err="1" smtClean="0"/>
              <a:t>papildomų</a:t>
            </a:r>
            <a:r>
              <a:rPr lang="en-US" dirty="0" smtClean="0"/>
              <a:t> </a:t>
            </a:r>
            <a:r>
              <a:rPr lang="en-US" dirty="0" err="1" smtClean="0"/>
              <a:t>kompetencijų</a:t>
            </a:r>
            <a:r>
              <a:rPr lang="en-US" dirty="0" smtClean="0"/>
              <a:t> </a:t>
            </a:r>
            <a:r>
              <a:rPr lang="en-US" dirty="0" err="1" smtClean="0"/>
              <a:t>darbui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jaunimu</a:t>
            </a:r>
            <a:r>
              <a:rPr lang="en-US" dirty="0" smtClean="0"/>
              <a:t> </a:t>
            </a:r>
            <a:r>
              <a:rPr lang="en-US" dirty="0" err="1" smtClean="0"/>
              <a:t>įgyjimo</a:t>
            </a:r>
            <a:r>
              <a:rPr lang="en-US" dirty="0" smtClean="0"/>
              <a:t>; </a:t>
            </a:r>
            <a:r>
              <a:rPr lang="en-US" dirty="0" err="1" smtClean="0"/>
              <a:t>dėl</a:t>
            </a:r>
            <a:r>
              <a:rPr lang="en-US" dirty="0" smtClean="0"/>
              <a:t> </a:t>
            </a:r>
            <a:r>
              <a:rPr lang="en-US" dirty="0" err="1" smtClean="0"/>
              <a:t>atvirų</a:t>
            </a:r>
            <a:r>
              <a:rPr lang="en-US" dirty="0" smtClean="0"/>
              <a:t> </a:t>
            </a:r>
            <a:r>
              <a:rPr lang="en-US" dirty="0" err="1" smtClean="0"/>
              <a:t>jaunimo</a:t>
            </a:r>
            <a:r>
              <a:rPr lang="en-US" dirty="0" smtClean="0"/>
              <a:t> </a:t>
            </a:r>
            <a:r>
              <a:rPr lang="en-US" dirty="0" err="1" smtClean="0"/>
              <a:t>erdvių</a:t>
            </a:r>
            <a:r>
              <a:rPr lang="en-US" dirty="0" smtClean="0"/>
              <a:t> </a:t>
            </a:r>
            <a:r>
              <a:rPr lang="en-US" dirty="0" err="1" smtClean="0"/>
              <a:t>kūrimo</a:t>
            </a:r>
            <a:r>
              <a:rPr lang="en-US" dirty="0" smtClean="0"/>
              <a:t>).</a:t>
            </a:r>
          </a:p>
          <a:p>
            <a:pPr lvl="0"/>
            <a:r>
              <a:rPr lang="en-US" dirty="0" err="1" smtClean="0"/>
              <a:t>Bendradarbiauti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lt-LT" dirty="0" smtClean="0"/>
              <a:t>Panevėžio teritorinės darbo biržos Rokiškio skyriumi dėl </a:t>
            </a:r>
            <a:r>
              <a:rPr lang="lt-LT" b="1" dirty="0" smtClean="0"/>
              <a:t>Jaunimo garantijų iniciatyvos programos</a:t>
            </a:r>
            <a:r>
              <a:rPr lang="lt-LT" dirty="0" smtClean="0"/>
              <a:t> įgyvendinimo (jaunimo įdarbinimas, verslumas, </a:t>
            </a:r>
            <a:r>
              <a:rPr lang="lt-LT" dirty="0" err="1" smtClean="0"/>
              <a:t>savanorystė</a:t>
            </a:r>
            <a:r>
              <a:rPr lang="lt-LT" dirty="0" smtClean="0"/>
              <a:t>), ypatingą dėmesį skiriant niekur nedirbančiam, nesimokančiam, mokymuose nedalyvaujančiam (</a:t>
            </a:r>
            <a:r>
              <a:rPr lang="lt-LT" dirty="0" err="1" smtClean="0"/>
              <a:t>NEETs</a:t>
            </a:r>
            <a:r>
              <a:rPr lang="lt-LT" dirty="0" smtClean="0"/>
              <a:t>) 16-29 metų jaunimui.</a:t>
            </a:r>
            <a:endParaRPr lang="en-US" dirty="0" smtClean="0"/>
          </a:p>
          <a:p>
            <a:pPr lvl="0"/>
            <a:r>
              <a:rPr lang="en-US" dirty="0" err="1" smtClean="0"/>
              <a:t>Bendradarbiauti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 </a:t>
            </a:r>
            <a:r>
              <a:rPr lang="lt-LT" b="1" dirty="0" smtClean="0"/>
              <a:t>Rokiškio rajono vietos veiklos grupe </a:t>
            </a:r>
            <a:r>
              <a:rPr lang="lt-LT" dirty="0" smtClean="0"/>
              <a:t>dėl jaunimo dalyvavimo įgyvendinant Rokiškio rajono kaimo plėtros programą, ypatingą dėmesį skiriant niekur nedirbančiam, nesimokančiam, mokymuose nedalyvaujančiam (</a:t>
            </a:r>
            <a:r>
              <a:rPr lang="lt-LT" dirty="0" err="1" smtClean="0"/>
              <a:t>NEETs</a:t>
            </a:r>
            <a:r>
              <a:rPr lang="lt-LT" dirty="0" smtClean="0"/>
              <a:t>) 16-29 metų jaunimu.</a:t>
            </a:r>
            <a:endParaRPr lang="en-US" dirty="0" smtClean="0"/>
          </a:p>
          <a:p>
            <a:pPr lvl="0"/>
            <a:r>
              <a:rPr lang="en-US" dirty="0" err="1" smtClean="0"/>
              <a:t>Bendradarbiauti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Rokiškio</a:t>
            </a:r>
            <a:r>
              <a:rPr lang="en-US" dirty="0" smtClean="0"/>
              <a:t> </a:t>
            </a:r>
            <a:r>
              <a:rPr lang="en-US" dirty="0" err="1" smtClean="0"/>
              <a:t>rajono</a:t>
            </a:r>
            <a:r>
              <a:rPr lang="en-US" dirty="0" smtClean="0"/>
              <a:t> </a:t>
            </a:r>
            <a:r>
              <a:rPr lang="en-US" dirty="0" err="1" smtClean="0"/>
              <a:t>savivaldybės</a:t>
            </a:r>
            <a:r>
              <a:rPr lang="en-US" dirty="0" smtClean="0"/>
              <a:t> </a:t>
            </a:r>
            <a:r>
              <a:rPr lang="en-US" dirty="0" err="1" smtClean="0"/>
              <a:t>administracijos</a:t>
            </a:r>
            <a:r>
              <a:rPr lang="en-US" dirty="0" smtClean="0"/>
              <a:t> </a:t>
            </a:r>
            <a:r>
              <a:rPr lang="en-US" b="1" dirty="0" err="1" smtClean="0"/>
              <a:t>Strateginio</a:t>
            </a:r>
            <a:r>
              <a:rPr lang="en-US" b="1" dirty="0" smtClean="0"/>
              <a:t> </a:t>
            </a:r>
            <a:r>
              <a:rPr lang="en-US" b="1" dirty="0" err="1" smtClean="0"/>
              <a:t>planavimo</a:t>
            </a:r>
            <a:r>
              <a:rPr lang="en-US" b="1" dirty="0" smtClean="0"/>
              <a:t> </a:t>
            </a:r>
            <a:r>
              <a:rPr lang="en-US" b="1" dirty="0" err="1" smtClean="0"/>
              <a:t>ir</a:t>
            </a:r>
            <a:r>
              <a:rPr lang="en-US" b="1" dirty="0" smtClean="0"/>
              <a:t> </a:t>
            </a:r>
            <a:r>
              <a:rPr lang="en-US" b="1" dirty="0" err="1" smtClean="0"/>
              <a:t>investicijų</a:t>
            </a:r>
            <a:r>
              <a:rPr lang="en-US" b="1" dirty="0" smtClean="0"/>
              <a:t> </a:t>
            </a:r>
            <a:r>
              <a:rPr lang="en-US" b="1" dirty="0" err="1" smtClean="0"/>
              <a:t>skyriumi</a:t>
            </a:r>
            <a:r>
              <a:rPr lang="en-US" b="1" dirty="0" smtClean="0"/>
              <a:t> </a:t>
            </a:r>
            <a:r>
              <a:rPr lang="en-US" b="1" dirty="0" err="1" smtClean="0"/>
              <a:t>dėl</a:t>
            </a:r>
            <a:r>
              <a:rPr lang="en-US" b="1" dirty="0" smtClean="0"/>
              <a:t>  </a:t>
            </a:r>
            <a:r>
              <a:rPr lang="en-US" b="1" dirty="0" err="1" smtClean="0"/>
              <a:t>tikslinės</a:t>
            </a:r>
            <a:r>
              <a:rPr lang="en-US" dirty="0" smtClean="0"/>
              <a:t> </a:t>
            </a:r>
            <a:r>
              <a:rPr lang="en-US" dirty="0" err="1" smtClean="0"/>
              <a:t>paskirties</a:t>
            </a:r>
            <a:r>
              <a:rPr lang="en-US" dirty="0" smtClean="0"/>
              <a:t> </a:t>
            </a:r>
            <a:r>
              <a:rPr lang="en-US" dirty="0" err="1" smtClean="0"/>
              <a:t>programos</a:t>
            </a:r>
            <a:r>
              <a:rPr lang="en-US" dirty="0" smtClean="0"/>
              <a:t> </a:t>
            </a:r>
            <a:r>
              <a:rPr lang="en-US" dirty="0" err="1" smtClean="0"/>
              <a:t>lėšų</a:t>
            </a:r>
            <a:r>
              <a:rPr lang="en-US" dirty="0" smtClean="0"/>
              <a:t> </a:t>
            </a:r>
            <a:r>
              <a:rPr lang="en-US" dirty="0" err="1" smtClean="0"/>
              <a:t>poreikio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 </a:t>
            </a:r>
            <a:r>
              <a:rPr lang="lt-LT" dirty="0" smtClean="0"/>
              <a:t>skyrimo jaunimo projektams.</a:t>
            </a:r>
            <a:endParaRPr lang="en-US" dirty="0" smtClean="0"/>
          </a:p>
          <a:p>
            <a:pPr lvl="0"/>
            <a:r>
              <a:rPr lang="en-US" dirty="0" smtClean="0"/>
              <a:t> </a:t>
            </a:r>
            <a:r>
              <a:rPr lang="en-US" dirty="0" err="1" smtClean="0"/>
              <a:t>Skatinti</a:t>
            </a:r>
            <a:r>
              <a:rPr lang="en-US" dirty="0" smtClean="0"/>
              <a:t> </a:t>
            </a:r>
            <a:r>
              <a:rPr lang="en-US" dirty="0" err="1" smtClean="0"/>
              <a:t>jaunimo</a:t>
            </a:r>
            <a:r>
              <a:rPr lang="en-US" dirty="0" smtClean="0"/>
              <a:t> </a:t>
            </a:r>
            <a:r>
              <a:rPr lang="en-US" dirty="0" err="1" smtClean="0"/>
              <a:t>dalyvavimą</a:t>
            </a:r>
            <a:r>
              <a:rPr lang="en-US" dirty="0" smtClean="0"/>
              <a:t> </a:t>
            </a:r>
            <a:r>
              <a:rPr lang="en-US" dirty="0" err="1" smtClean="0"/>
              <a:t>sveikos</a:t>
            </a:r>
            <a:r>
              <a:rPr lang="en-US" dirty="0" smtClean="0"/>
              <a:t> </a:t>
            </a:r>
            <a:r>
              <a:rPr lang="en-US" dirty="0" err="1" smtClean="0"/>
              <a:t>gyvensenos</a:t>
            </a:r>
            <a:r>
              <a:rPr lang="en-US" dirty="0" smtClean="0"/>
              <a:t> </a:t>
            </a:r>
            <a:r>
              <a:rPr lang="en-US" dirty="0" err="1" smtClean="0"/>
              <a:t>stiprinimo</a:t>
            </a:r>
            <a:r>
              <a:rPr lang="en-US" dirty="0" smtClean="0"/>
              <a:t> </a:t>
            </a:r>
            <a:r>
              <a:rPr lang="en-US" dirty="0" err="1" smtClean="0"/>
              <a:t>programose</a:t>
            </a:r>
            <a:r>
              <a:rPr lang="en-US" dirty="0" smtClean="0"/>
              <a:t>, </a:t>
            </a:r>
            <a:r>
              <a:rPr lang="en-US" dirty="0" err="1" smtClean="0"/>
              <a:t>bendradarbiauti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Roki</a:t>
            </a:r>
            <a:r>
              <a:rPr lang="lt-LT" dirty="0" err="1" smtClean="0"/>
              <a:t>šk</a:t>
            </a:r>
            <a:r>
              <a:rPr lang="en-US" dirty="0" err="1" smtClean="0"/>
              <a:t>io</a:t>
            </a:r>
            <a:r>
              <a:rPr lang="en-US" dirty="0" smtClean="0"/>
              <a:t> </a:t>
            </a:r>
            <a:r>
              <a:rPr lang="en-US" dirty="0" err="1" smtClean="0"/>
              <a:t>sveikatos</a:t>
            </a:r>
            <a:r>
              <a:rPr lang="en-US" dirty="0" smtClean="0"/>
              <a:t> </a:t>
            </a:r>
            <a:r>
              <a:rPr lang="en-US" dirty="0" err="1" smtClean="0"/>
              <a:t>biuru</a:t>
            </a:r>
            <a:r>
              <a:rPr lang="en-US" dirty="0" smtClean="0"/>
              <a:t>, </a:t>
            </a:r>
            <a:r>
              <a:rPr lang="en-US" dirty="0" err="1" smtClean="0"/>
              <a:t>Rokiškio</a:t>
            </a:r>
            <a:r>
              <a:rPr lang="en-US" dirty="0" smtClean="0"/>
              <a:t> </a:t>
            </a:r>
            <a:r>
              <a:rPr lang="en-US" dirty="0" err="1" smtClean="0"/>
              <a:t>rajono</a:t>
            </a:r>
            <a:r>
              <a:rPr lang="en-US" dirty="0" smtClean="0"/>
              <a:t> </a:t>
            </a:r>
            <a:r>
              <a:rPr lang="en-US" dirty="0" err="1" smtClean="0"/>
              <a:t>savivaldybės</a:t>
            </a:r>
            <a:r>
              <a:rPr lang="en-US" dirty="0" smtClean="0"/>
              <a:t> </a:t>
            </a:r>
            <a:r>
              <a:rPr lang="en-US" dirty="0" err="1" smtClean="0"/>
              <a:t>administracijos</a:t>
            </a:r>
            <a:r>
              <a:rPr lang="en-US" dirty="0" smtClean="0"/>
              <a:t> </a:t>
            </a:r>
            <a:r>
              <a:rPr lang="en-US" dirty="0" err="1" smtClean="0"/>
              <a:t>socialinės</a:t>
            </a:r>
            <a:r>
              <a:rPr lang="en-US" dirty="0" smtClean="0"/>
              <a:t> </a:t>
            </a:r>
            <a:r>
              <a:rPr lang="en-US" dirty="0" err="1" smtClean="0"/>
              <a:t>paramos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sveikatos</a:t>
            </a:r>
            <a:r>
              <a:rPr lang="en-US" dirty="0" smtClean="0"/>
              <a:t> </a:t>
            </a:r>
            <a:r>
              <a:rPr lang="en-US" dirty="0" err="1" smtClean="0"/>
              <a:t>skyriumi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kitomis</a:t>
            </a:r>
            <a:r>
              <a:rPr lang="en-US" dirty="0" smtClean="0"/>
              <a:t> </a:t>
            </a:r>
            <a:r>
              <a:rPr lang="en-US" dirty="0" err="1" smtClean="0"/>
              <a:t>institucijomis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Skatinti</a:t>
            </a:r>
            <a:r>
              <a:rPr lang="en-US" dirty="0" smtClean="0"/>
              <a:t> </a:t>
            </a:r>
            <a:r>
              <a:rPr lang="en-US" dirty="0" err="1" smtClean="0"/>
              <a:t>jaunimo</a:t>
            </a:r>
            <a:r>
              <a:rPr lang="en-US" dirty="0" smtClean="0"/>
              <a:t> </a:t>
            </a:r>
            <a:r>
              <a:rPr lang="en-US" dirty="0" err="1" smtClean="0"/>
              <a:t>dalyvavimą</a:t>
            </a:r>
            <a:r>
              <a:rPr lang="en-US" dirty="0" smtClean="0"/>
              <a:t> </a:t>
            </a:r>
            <a:r>
              <a:rPr lang="en-US" dirty="0" err="1" smtClean="0"/>
              <a:t>gamtosauginiuose</a:t>
            </a:r>
            <a:r>
              <a:rPr lang="en-US" dirty="0" smtClean="0"/>
              <a:t> </a:t>
            </a:r>
            <a:r>
              <a:rPr lang="en-US" dirty="0" err="1" smtClean="0"/>
              <a:t>projektuose</a:t>
            </a:r>
            <a:r>
              <a:rPr lang="en-US" dirty="0" smtClean="0"/>
              <a:t>, </a:t>
            </a:r>
            <a:r>
              <a:rPr lang="en-US" dirty="0" err="1" smtClean="0"/>
              <a:t>skatinančiuose</a:t>
            </a:r>
            <a:r>
              <a:rPr lang="en-US" dirty="0" smtClean="0"/>
              <a:t> </a:t>
            </a:r>
            <a:r>
              <a:rPr lang="en-US" dirty="0" err="1" smtClean="0"/>
              <a:t>jaunimo</a:t>
            </a:r>
            <a:r>
              <a:rPr lang="en-US" dirty="0" smtClean="0"/>
              <a:t> </a:t>
            </a:r>
            <a:r>
              <a:rPr lang="en-US" dirty="0" err="1" smtClean="0"/>
              <a:t>ekologinį</a:t>
            </a:r>
            <a:r>
              <a:rPr lang="en-US" dirty="0" smtClean="0"/>
              <a:t> </a:t>
            </a:r>
            <a:r>
              <a:rPr lang="en-US" dirty="0" err="1" smtClean="0"/>
              <a:t>mąstymą</a:t>
            </a:r>
            <a:r>
              <a:rPr lang="en-US" dirty="0" smtClean="0"/>
              <a:t>,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aktyvų</a:t>
            </a:r>
            <a:r>
              <a:rPr lang="en-US" dirty="0" smtClean="0"/>
              <a:t> </a:t>
            </a:r>
            <a:r>
              <a:rPr lang="en-US" dirty="0" err="1" smtClean="0"/>
              <a:t>jaunų</a:t>
            </a:r>
            <a:r>
              <a:rPr lang="en-US" dirty="0" smtClean="0"/>
              <a:t> </a:t>
            </a:r>
            <a:r>
              <a:rPr lang="en-US" dirty="0" err="1" smtClean="0"/>
              <a:t>žmonių</a:t>
            </a:r>
            <a:r>
              <a:rPr lang="en-US" dirty="0" smtClean="0"/>
              <a:t> / </a:t>
            </a:r>
            <a:r>
              <a:rPr lang="en-US" dirty="0" err="1" smtClean="0"/>
              <a:t>organizacijų</a:t>
            </a:r>
            <a:r>
              <a:rPr lang="en-US" dirty="0" smtClean="0"/>
              <a:t> </a:t>
            </a:r>
            <a:r>
              <a:rPr lang="en-US" dirty="0" err="1" smtClean="0"/>
              <a:t>įsitraukimą</a:t>
            </a:r>
            <a:r>
              <a:rPr lang="en-US" dirty="0" smtClean="0"/>
              <a:t> į </a:t>
            </a:r>
            <a:r>
              <a:rPr lang="en-US" dirty="0" err="1" smtClean="0"/>
              <a:t>atliekų</a:t>
            </a:r>
            <a:r>
              <a:rPr lang="en-US" dirty="0" smtClean="0"/>
              <a:t> </a:t>
            </a:r>
            <a:r>
              <a:rPr lang="en-US" dirty="0" err="1" smtClean="0"/>
              <a:t>tvarkymo</a:t>
            </a:r>
            <a:r>
              <a:rPr lang="en-US" dirty="0" smtClean="0"/>
              <a:t>(</a:t>
            </a:r>
            <a:r>
              <a:rPr lang="en-US" dirty="0" err="1" smtClean="0"/>
              <a:t>rūšiavimo</a:t>
            </a:r>
            <a:r>
              <a:rPr lang="en-US" dirty="0" smtClean="0"/>
              <a:t>)  </a:t>
            </a:r>
            <a:r>
              <a:rPr lang="en-US" dirty="0" err="1" smtClean="0"/>
              <a:t>procesus</a:t>
            </a:r>
            <a:r>
              <a:rPr lang="en-US" dirty="0" smtClean="0"/>
              <a:t> </a:t>
            </a:r>
            <a:r>
              <a:rPr lang="en-US" dirty="0" err="1" smtClean="0"/>
              <a:t>savivaldybėje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Jaunimo</a:t>
            </a:r>
            <a:r>
              <a:rPr lang="en-US" dirty="0" smtClean="0"/>
              <a:t> </a:t>
            </a:r>
            <a:r>
              <a:rPr lang="en-US" dirty="0" err="1" smtClean="0"/>
              <a:t>socialinių</a:t>
            </a:r>
            <a:r>
              <a:rPr lang="en-US" dirty="0" smtClean="0"/>
              <a:t> </a:t>
            </a:r>
            <a:r>
              <a:rPr lang="en-US" dirty="0" err="1" smtClean="0"/>
              <a:t>erdvių</a:t>
            </a:r>
            <a:r>
              <a:rPr lang="en-US" dirty="0" smtClean="0"/>
              <a:t> </a:t>
            </a:r>
            <a:r>
              <a:rPr lang="en-US" dirty="0" err="1" smtClean="0"/>
              <a:t>žemėlapis</a:t>
            </a:r>
            <a:r>
              <a:rPr lang="en-US" dirty="0" smtClean="0"/>
              <a:t> (</a:t>
            </a:r>
            <a:r>
              <a:rPr lang="en-US" dirty="0" err="1" smtClean="0"/>
              <a:t>organizuoto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neorganizuoto</a:t>
            </a:r>
            <a:r>
              <a:rPr lang="en-US" dirty="0" smtClean="0"/>
              <a:t> </a:t>
            </a:r>
            <a:r>
              <a:rPr lang="en-US" dirty="0" err="1" smtClean="0"/>
              <a:t>jaunimo</a:t>
            </a:r>
            <a:r>
              <a:rPr lang="en-US" dirty="0" smtClean="0"/>
              <a:t>)</a:t>
            </a:r>
          </a:p>
          <a:p>
            <a:pPr lvl="0"/>
            <a:r>
              <a:rPr lang="en-US" dirty="0" err="1" smtClean="0"/>
              <a:t>Jaunimo</a:t>
            </a:r>
            <a:r>
              <a:rPr lang="en-US" dirty="0" smtClean="0"/>
              <a:t> </a:t>
            </a:r>
            <a:r>
              <a:rPr lang="en-US" dirty="0" err="1" smtClean="0"/>
              <a:t>apdovanojimai</a:t>
            </a:r>
            <a:r>
              <a:rPr lang="en-US" dirty="0" smtClean="0"/>
              <a:t> (</a:t>
            </a:r>
            <a:r>
              <a:rPr lang="en-US" dirty="0" err="1" smtClean="0"/>
              <a:t>geras</a:t>
            </a:r>
            <a:r>
              <a:rPr lang="en-US" dirty="0" smtClean="0"/>
              <a:t> </a:t>
            </a:r>
            <a:r>
              <a:rPr lang="en-US" dirty="0" err="1" smtClean="0"/>
              <a:t>pvz</a:t>
            </a:r>
            <a:r>
              <a:rPr lang="en-US" dirty="0" smtClean="0"/>
              <a:t>. – </a:t>
            </a:r>
            <a:r>
              <a:rPr lang="en-US" dirty="0" err="1" smtClean="0"/>
              <a:t>tarptautiniai</a:t>
            </a:r>
            <a:r>
              <a:rPr lang="en-US" dirty="0" smtClean="0"/>
              <a:t> </a:t>
            </a:r>
            <a:r>
              <a:rPr lang="en-US" dirty="0" err="1" smtClean="0"/>
              <a:t>jaunimo</a:t>
            </a:r>
            <a:r>
              <a:rPr lang="en-US" dirty="0" smtClean="0"/>
              <a:t> </a:t>
            </a:r>
            <a:r>
              <a:rPr lang="en-US" dirty="0" err="1" smtClean="0"/>
              <a:t>apdovanojimai</a:t>
            </a:r>
            <a:r>
              <a:rPr lang="en-US" dirty="0" smtClean="0"/>
              <a:t>)</a:t>
            </a:r>
          </a:p>
          <a:p>
            <a:pPr lvl="0"/>
            <a:r>
              <a:rPr lang="en-US" dirty="0" err="1" smtClean="0"/>
              <a:t>Kreiptis</a:t>
            </a:r>
            <a:r>
              <a:rPr lang="en-US" dirty="0" smtClean="0"/>
              <a:t> į </a:t>
            </a:r>
            <a:r>
              <a:rPr lang="en-US" dirty="0" err="1" smtClean="0"/>
              <a:t>savivaldybės</a:t>
            </a:r>
            <a:r>
              <a:rPr lang="en-US" dirty="0" smtClean="0"/>
              <a:t> </a:t>
            </a:r>
            <a:r>
              <a:rPr lang="en-US" dirty="0" err="1" smtClean="0"/>
              <a:t>tarybą</a:t>
            </a:r>
            <a:r>
              <a:rPr lang="en-US" dirty="0" smtClean="0"/>
              <a:t> </a:t>
            </a:r>
            <a:r>
              <a:rPr lang="en-US" dirty="0" err="1" smtClean="0"/>
              <a:t>dėl</a:t>
            </a:r>
            <a:r>
              <a:rPr lang="en-US" dirty="0" smtClean="0"/>
              <a:t> </a:t>
            </a:r>
            <a:r>
              <a:rPr lang="en-US" dirty="0" err="1" smtClean="0"/>
              <a:t>finansavimo</a:t>
            </a:r>
            <a:r>
              <a:rPr lang="en-US" dirty="0" smtClean="0"/>
              <a:t> </a:t>
            </a:r>
            <a:r>
              <a:rPr lang="en-US" dirty="0" err="1" smtClean="0"/>
              <a:t>jaunimo</a:t>
            </a:r>
            <a:r>
              <a:rPr lang="en-US" dirty="0" smtClean="0"/>
              <a:t> NVO program </a:t>
            </a:r>
            <a:r>
              <a:rPr lang="en-US" dirty="0" err="1" smtClean="0"/>
              <a:t>finansavimo</a:t>
            </a:r>
            <a:r>
              <a:rPr lang="en-US" dirty="0" smtClean="0"/>
              <a:t> </a:t>
            </a:r>
            <a:r>
              <a:rPr lang="en-US" dirty="0" err="1" smtClean="0"/>
              <a:t>didinimo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JRT </a:t>
            </a:r>
            <a:r>
              <a:rPr lang="en-US" dirty="0" err="1" smtClean="0"/>
              <a:t>pasikeitimas</a:t>
            </a:r>
            <a:r>
              <a:rPr lang="en-US" dirty="0" smtClean="0"/>
              <a:t> </a:t>
            </a:r>
            <a:r>
              <a:rPr lang="en-US" dirty="0" err="1" smtClean="0"/>
              <a:t>gerosiomis</a:t>
            </a:r>
            <a:r>
              <a:rPr lang="en-US" dirty="0" smtClean="0"/>
              <a:t> </a:t>
            </a:r>
            <a:r>
              <a:rPr lang="en-US" dirty="0" err="1" smtClean="0"/>
              <a:t>patirtimis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Lietuvos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užsienio</a:t>
            </a:r>
            <a:r>
              <a:rPr lang="en-US" dirty="0" smtClean="0"/>
              <a:t> </a:t>
            </a:r>
            <a:r>
              <a:rPr lang="en-US" dirty="0" err="1" smtClean="0"/>
              <a:t>partneriais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JRT </a:t>
            </a:r>
            <a:r>
              <a:rPr lang="en-US" dirty="0" err="1" smtClean="0"/>
              <a:t>bendradarbiavimas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pagrindinėmis</a:t>
            </a:r>
            <a:r>
              <a:rPr lang="en-US" dirty="0" smtClean="0"/>
              <a:t> </a:t>
            </a:r>
            <a:r>
              <a:rPr lang="en-US" dirty="0" err="1" smtClean="0"/>
              <a:t>organizacijomis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institucijomis</a:t>
            </a:r>
            <a:r>
              <a:rPr lang="en-US" dirty="0" smtClean="0"/>
              <a:t> </a:t>
            </a:r>
            <a:r>
              <a:rPr lang="en-US" dirty="0" err="1" smtClean="0"/>
              <a:t>seniūnijose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Rokiškio</a:t>
            </a:r>
            <a:r>
              <a:rPr lang="en-US" dirty="0" smtClean="0"/>
              <a:t> </a:t>
            </a:r>
            <a:r>
              <a:rPr lang="en-US" dirty="0" err="1" smtClean="0"/>
              <a:t>rajono</a:t>
            </a:r>
            <a:r>
              <a:rPr lang="en-US" dirty="0" smtClean="0"/>
              <a:t> </a:t>
            </a:r>
            <a:r>
              <a:rPr lang="en-US" dirty="0" err="1" smtClean="0"/>
              <a:t>jaunimo</a:t>
            </a:r>
            <a:r>
              <a:rPr lang="en-US" dirty="0" smtClean="0"/>
              <a:t> </a:t>
            </a:r>
            <a:r>
              <a:rPr lang="en-US" dirty="0" err="1" smtClean="0"/>
              <a:t>programų</a:t>
            </a:r>
            <a:r>
              <a:rPr lang="en-US" dirty="0" smtClean="0"/>
              <a:t> </a:t>
            </a:r>
            <a:r>
              <a:rPr lang="en-US" dirty="0" err="1" smtClean="0"/>
              <a:t>sprendimo</a:t>
            </a:r>
            <a:r>
              <a:rPr lang="en-US" dirty="0" smtClean="0"/>
              <a:t> </a:t>
            </a:r>
            <a:r>
              <a:rPr lang="en-US" dirty="0" err="1" smtClean="0"/>
              <a:t>plano</a:t>
            </a:r>
            <a:r>
              <a:rPr lang="en-US" dirty="0" smtClean="0"/>
              <a:t> </a:t>
            </a:r>
            <a:r>
              <a:rPr lang="en-US" dirty="0" err="1" smtClean="0"/>
              <a:t>priemonių</a:t>
            </a:r>
            <a:r>
              <a:rPr lang="en-US" dirty="0" smtClean="0"/>
              <a:t>  </a:t>
            </a:r>
            <a:r>
              <a:rPr lang="en-US" dirty="0" err="1" smtClean="0"/>
              <a:t>įgyvendinimo</a:t>
            </a:r>
            <a:r>
              <a:rPr lang="en-US" dirty="0" smtClean="0"/>
              <a:t> </a:t>
            </a:r>
            <a:r>
              <a:rPr lang="en-US" dirty="0" err="1" smtClean="0"/>
              <a:t>stebėsena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JRT </a:t>
            </a:r>
            <a:r>
              <a:rPr lang="en-US" dirty="0" err="1" smtClean="0"/>
              <a:t>veiklos</a:t>
            </a:r>
            <a:r>
              <a:rPr lang="en-US" dirty="0" smtClean="0"/>
              <a:t> </a:t>
            </a:r>
            <a:r>
              <a:rPr lang="en-US" dirty="0" err="1" smtClean="0"/>
              <a:t>ataskaitos</a:t>
            </a:r>
            <a:r>
              <a:rPr lang="en-US" dirty="0" smtClean="0"/>
              <a:t> </a:t>
            </a:r>
            <a:r>
              <a:rPr lang="en-US" dirty="0" err="1" smtClean="0"/>
              <a:t>rengimas</a:t>
            </a:r>
            <a:r>
              <a:rPr lang="en-US" dirty="0" smtClean="0"/>
              <a:t>, </a:t>
            </a:r>
            <a:r>
              <a:rPr lang="en-US" dirty="0" err="1" smtClean="0"/>
              <a:t>pateikimas</a:t>
            </a:r>
            <a:r>
              <a:rPr lang="en-US" dirty="0" smtClean="0"/>
              <a:t> </a:t>
            </a:r>
            <a:r>
              <a:rPr lang="en-US" dirty="0" err="1" smtClean="0"/>
              <a:t>savivaldybės</a:t>
            </a:r>
            <a:r>
              <a:rPr lang="en-US" dirty="0" smtClean="0"/>
              <a:t> </a:t>
            </a:r>
            <a:r>
              <a:rPr lang="en-US" dirty="0" err="1" smtClean="0"/>
              <a:t>tarybai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Savivaldybės</a:t>
            </a:r>
            <a:r>
              <a:rPr lang="en-US" dirty="0" smtClean="0"/>
              <a:t> </a:t>
            </a:r>
            <a:r>
              <a:rPr lang="en-US" dirty="0" err="1" smtClean="0"/>
              <a:t>lėšomis</a:t>
            </a:r>
            <a:r>
              <a:rPr lang="en-US" dirty="0" smtClean="0"/>
              <a:t>  </a:t>
            </a:r>
            <a:r>
              <a:rPr lang="en-US" dirty="0" err="1" smtClean="0"/>
              <a:t>finansuojamų</a:t>
            </a:r>
            <a:r>
              <a:rPr lang="en-US" dirty="0" smtClean="0"/>
              <a:t> </a:t>
            </a:r>
            <a:r>
              <a:rPr lang="en-US" dirty="0" err="1" smtClean="0"/>
              <a:t>programų</a:t>
            </a:r>
            <a:r>
              <a:rPr lang="en-US" dirty="0" smtClean="0"/>
              <a:t> </a:t>
            </a:r>
            <a:r>
              <a:rPr lang="en-US" dirty="0" err="1" smtClean="0"/>
              <a:t>svarstymas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lt-LT" sz="2200" b="1" dirty="0" smtClean="0"/>
              <a:t>14-29 metų rizikos grupių/mažiau galimybių turintis jaunimas 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lt-LT" sz="2200" b="1" dirty="0" smtClean="0"/>
              <a:t>Rokiškio rajone</a:t>
            </a:r>
            <a:endParaRPr lang="en-US" sz="22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lt-LT" b="1" dirty="0" smtClean="0"/>
              <a:t>1. Socialinių rizikos veiksnių įtaką patiriantis 14-18 m. mokyklinio amžiaus jaunimas </a:t>
            </a:r>
            <a:endParaRPr lang="en-US" dirty="0" smtClean="0"/>
          </a:p>
          <a:p>
            <a:pPr lvl="3"/>
            <a:r>
              <a:rPr lang="lt-LT" dirty="0" smtClean="0"/>
              <a:t>Aukščiau išvardintus rizikos veiksnius patiria apie </a:t>
            </a:r>
            <a:r>
              <a:rPr lang="lt-LT" b="1" dirty="0" smtClean="0"/>
              <a:t>600</a:t>
            </a:r>
            <a:r>
              <a:rPr lang="lt-LT" dirty="0" smtClean="0"/>
              <a:t> (30 proc.) 14-18 metų jaunimo.</a:t>
            </a:r>
            <a:endParaRPr lang="en-US" dirty="0" smtClean="0"/>
          </a:p>
          <a:p>
            <a:pPr>
              <a:buNone/>
            </a:pPr>
            <a:r>
              <a:rPr lang="lt-LT" b="1" dirty="0" smtClean="0"/>
              <a:t>2. Nesimokantis ir mokyklos nelankantis 14-18 metų jaunimas Rokiškio rajono savivaldybėje</a:t>
            </a:r>
            <a:endParaRPr lang="en-US" dirty="0" smtClean="0"/>
          </a:p>
          <a:p>
            <a:pPr lvl="3"/>
            <a:r>
              <a:rPr lang="lt-LT" dirty="0" smtClean="0"/>
              <a:t>Nesimokančių ir mokyklos nelankančių vaikų informacinės sistemos (NEMIS)  2014 m. vasario 1 dienos duomenimis Rokiškio r. savivaldybėje yra </a:t>
            </a:r>
            <a:r>
              <a:rPr lang="lt-LT" b="1" dirty="0" smtClean="0"/>
              <a:t>62</a:t>
            </a:r>
            <a:r>
              <a:rPr lang="lt-LT" dirty="0" smtClean="0"/>
              <a:t> (14-18 metų mokyklinio amžiaus vaikų ir jaunimo). </a:t>
            </a:r>
            <a:endParaRPr lang="en-US" dirty="0" smtClean="0"/>
          </a:p>
          <a:p>
            <a:pPr>
              <a:buNone/>
            </a:pPr>
            <a:r>
              <a:rPr lang="lt-LT" b="1" dirty="0" smtClean="0"/>
              <a:t>3. Vaikai ir jaunimas Socialinės rizikos šeimose </a:t>
            </a:r>
            <a:endParaRPr lang="en-US" dirty="0" smtClean="0"/>
          </a:p>
          <a:p>
            <a:pPr lvl="3"/>
            <a:r>
              <a:rPr lang="lt-LT" dirty="0" smtClean="0"/>
              <a:t>Socialinės paramos šeimai informacinės sistemos (SPIS) Rokiškio rajono savivaldybėje 2014 m. vasario 4 d.  duomenimis yra </a:t>
            </a:r>
            <a:r>
              <a:rPr lang="lt-LT" b="1" dirty="0" smtClean="0"/>
              <a:t>72</a:t>
            </a:r>
            <a:r>
              <a:rPr lang="lt-LT" dirty="0" smtClean="0"/>
              <a:t> (14-18 metų mokyklinio amžiaus vaikų ir jaunimo).</a:t>
            </a:r>
            <a:endParaRPr lang="en-US" dirty="0" smtClean="0"/>
          </a:p>
          <a:p>
            <a:pPr>
              <a:buNone/>
            </a:pPr>
            <a:r>
              <a:rPr lang="lt-LT" b="1" dirty="0" smtClean="0"/>
              <a:t>4. Vaikai ir jaunimas, esantis policijos akiratyje</a:t>
            </a:r>
            <a:endParaRPr lang="en-US" dirty="0" smtClean="0"/>
          </a:p>
          <a:p>
            <a:pPr lvl="3"/>
            <a:r>
              <a:rPr lang="lt-LT" dirty="0" smtClean="0"/>
              <a:t>Panevėžio apskrities vyriausiojo komisariato  Rokiškio r. policijos komisariato 2013-12-31 d. duomenimis 14-18 m. vaikų, kurių elgesiu domisi policija </a:t>
            </a:r>
            <a:r>
              <a:rPr lang="lt-LT" b="1" dirty="0" smtClean="0"/>
              <a:t>20</a:t>
            </a:r>
            <a:r>
              <a:rPr lang="lt-LT" dirty="0" smtClean="0"/>
              <a:t>, o 2013-07-01 -25 vaikai.</a:t>
            </a:r>
            <a:endParaRPr lang="en-US" dirty="0" smtClean="0"/>
          </a:p>
          <a:p>
            <a:pPr>
              <a:buNone/>
            </a:pPr>
            <a:r>
              <a:rPr lang="lt-LT" b="1" dirty="0" smtClean="0"/>
              <a:t>5. Jaunimo (1</a:t>
            </a:r>
            <a:r>
              <a:rPr lang="en-US" b="1" dirty="0" smtClean="0"/>
              <a:t>6</a:t>
            </a:r>
            <a:r>
              <a:rPr lang="lt-LT" b="1" dirty="0" smtClean="0"/>
              <a:t>-29 metų) užimtumo problemos</a:t>
            </a:r>
            <a:endParaRPr lang="en-US" dirty="0" smtClean="0"/>
          </a:p>
          <a:p>
            <a:pPr lvl="3"/>
            <a:r>
              <a:rPr lang="lt-LT" dirty="0" smtClean="0"/>
              <a:t>Panevėžio teritorinės darbo biržos Rokiškio skyriaus 2014 m. vasario 1 dienos duomenimis bedarbiais registruoti </a:t>
            </a:r>
            <a:r>
              <a:rPr lang="lt-LT" b="1" dirty="0" smtClean="0"/>
              <a:t>517</a:t>
            </a:r>
            <a:r>
              <a:rPr lang="lt-LT" dirty="0" smtClean="0"/>
              <a:t> jauni iki 29 metų amžiaus rajono gyventojai, iš jų: 250 – neturintys profesinio pasirengimo, 130 - nedirbę. Sausio pabaigoje bedarbiais buvo registruoti 284 jaunesni kaip 25 metų amžiaus bedarbiai ir jie sudarė 7,1 proc. rajono 16-24 metų amžiaus gyventojų.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3200" b="1" dirty="0" smtClean="0">
                <a:ea typeface="ＭＳ Ｐゴシック" pitchFamily="34" charset="-128"/>
                <a:cs typeface="Arial" charset="0"/>
              </a:rPr>
              <a:t/>
            </a:r>
            <a:br>
              <a:rPr lang="lt-LT" sz="3200" b="1" dirty="0" smtClean="0">
                <a:ea typeface="ＭＳ Ｐゴシック" pitchFamily="34" charset="-128"/>
                <a:cs typeface="Arial" charset="0"/>
              </a:rPr>
            </a:br>
            <a:r>
              <a:rPr lang="lt-LT" sz="2700" b="1" dirty="0" smtClean="0">
                <a:ea typeface="ＭＳ Ｐゴシック" pitchFamily="34" charset="-128"/>
                <a:cs typeface="Arial" charset="0"/>
              </a:rPr>
              <a:t>Europos Ekonominės Erdvės ir Norvegijos finansiniai mechanizmai</a:t>
            </a:r>
            <a:r>
              <a:rPr lang="en-US" sz="2700" b="1" dirty="0" smtClean="0">
                <a:ea typeface="ＭＳ Ｐゴシック" pitchFamily="34" charset="-128"/>
                <a:cs typeface="Arial" charset="0"/>
              </a:rPr>
              <a:t/>
            </a:r>
            <a:br>
              <a:rPr lang="en-US" sz="2700" b="1" dirty="0" smtClean="0">
                <a:ea typeface="ＭＳ Ｐゴシック" pitchFamily="34" charset="-128"/>
                <a:cs typeface="Arial" charset="0"/>
              </a:rPr>
            </a:br>
            <a:r>
              <a:rPr lang="lt-LT" sz="2700" b="1" dirty="0" smtClean="0">
                <a:ea typeface="ＭＳ Ｐゴシック" pitchFamily="34" charset="-128"/>
                <a:cs typeface="Arial" charset="0"/>
              </a:rPr>
              <a:t>Programa LT05 „Socialinės rizikos vaikai ir jaunimas“</a:t>
            </a:r>
            <a:endParaRPr lang="en-US" sz="27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solidFill>
            <a:srgbClr val="92D050"/>
          </a:solidFill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2"/>
              </a:buBlip>
            </a:pPr>
            <a:r>
              <a:rPr lang="lt-LT" sz="2400" dirty="0" smtClean="0"/>
              <a:t> </a:t>
            </a:r>
            <a:r>
              <a:rPr lang="lt-LT" sz="2400" b="1" dirty="0" smtClean="0"/>
              <a:t>I programos priemonė</a:t>
            </a:r>
          </a:p>
          <a:p>
            <a:pPr marL="0" indent="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Tx/>
              <a:buChar char="-"/>
            </a:pPr>
            <a:r>
              <a:rPr lang="lt-LT" sz="2400" dirty="0" smtClean="0">
                <a:solidFill>
                  <a:srgbClr val="404040"/>
                </a:solidFill>
              </a:rPr>
              <a:t> </a:t>
            </a:r>
            <a:r>
              <a:rPr lang="lt-LT" sz="2400" dirty="0" smtClean="0"/>
              <a:t>Lietuvos </a:t>
            </a:r>
            <a:r>
              <a:rPr lang="lt-LT" sz="2400" dirty="0" smtClean="0">
                <a:solidFill>
                  <a:srgbClr val="C00000"/>
                </a:solidFill>
              </a:rPr>
              <a:t>vaikų dienos centrų</a:t>
            </a:r>
            <a:r>
              <a:rPr lang="lt-LT" sz="2400" dirty="0" smtClean="0"/>
              <a:t> (toliau – VDC) plėtra</a:t>
            </a:r>
            <a:r>
              <a:rPr lang="lt-LT" sz="2400" dirty="0" smtClean="0">
                <a:solidFill>
                  <a:srgbClr val="404040"/>
                </a:solidFill>
              </a:rPr>
              <a:t>;</a:t>
            </a:r>
          </a:p>
          <a:p>
            <a:pPr marL="0" indent="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2"/>
              </a:buBlip>
            </a:pPr>
            <a:r>
              <a:rPr lang="lt-LT" sz="2400" b="1" dirty="0" smtClean="0">
                <a:solidFill>
                  <a:srgbClr val="FF0000"/>
                </a:solidFill>
              </a:rPr>
              <a:t> </a:t>
            </a:r>
            <a:r>
              <a:rPr lang="lt-LT" sz="2400" b="1" dirty="0" smtClean="0"/>
              <a:t>II programos priemonė</a:t>
            </a:r>
            <a:endParaRPr lang="lt-LT" sz="2400" dirty="0" smtClean="0"/>
          </a:p>
          <a:p>
            <a:pPr marL="0" indent="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Tx/>
              <a:buChar char="-"/>
            </a:pPr>
            <a:r>
              <a:rPr lang="lt-LT" sz="2900" b="1" dirty="0" smtClean="0">
                <a:solidFill>
                  <a:srgbClr val="404040"/>
                </a:solidFill>
              </a:rPr>
              <a:t> </a:t>
            </a:r>
            <a:r>
              <a:rPr lang="lt-LT" sz="2900" b="1" u="sng" dirty="0" smtClean="0"/>
              <a:t>Lietuvos </a:t>
            </a:r>
            <a:r>
              <a:rPr lang="lt-LT" sz="2900" b="1" u="sng" dirty="0" smtClean="0">
                <a:solidFill>
                  <a:srgbClr val="C00000"/>
                </a:solidFill>
              </a:rPr>
              <a:t>atvirų jaunimo centrų </a:t>
            </a:r>
            <a:r>
              <a:rPr lang="lt-LT" sz="2900" b="1" u="sng" dirty="0" smtClean="0"/>
              <a:t>(toliau – AJC) plėtra</a:t>
            </a:r>
            <a:r>
              <a:rPr lang="lt-LT" sz="2900" b="1" u="sng" dirty="0" smtClean="0">
                <a:solidFill>
                  <a:srgbClr val="404040"/>
                </a:solidFill>
              </a:rPr>
              <a:t>;</a:t>
            </a:r>
          </a:p>
          <a:p>
            <a:pPr marL="0" indent="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2"/>
              </a:buBlip>
            </a:pPr>
            <a:r>
              <a:rPr lang="lt-LT" sz="2400" b="1" dirty="0" smtClean="0">
                <a:solidFill>
                  <a:srgbClr val="FF0000"/>
                </a:solidFill>
              </a:rPr>
              <a:t> </a:t>
            </a:r>
            <a:r>
              <a:rPr lang="lt-LT" sz="2400" b="1" dirty="0" smtClean="0"/>
              <a:t>III programos priemonė</a:t>
            </a:r>
          </a:p>
          <a:p>
            <a:pPr marL="0" indent="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lt-LT" sz="2400" dirty="0" smtClean="0">
                <a:solidFill>
                  <a:srgbClr val="404040"/>
                </a:solidFill>
              </a:rPr>
              <a:t>- </a:t>
            </a:r>
            <a:r>
              <a:rPr lang="lt-LT" sz="2400" dirty="0" smtClean="0"/>
              <a:t>Lietuvos </a:t>
            </a:r>
            <a:r>
              <a:rPr lang="lt-LT" sz="2400" dirty="0" smtClean="0">
                <a:solidFill>
                  <a:srgbClr val="C00000"/>
                </a:solidFill>
              </a:rPr>
              <a:t>vaikų dienos centrų kartu su atvira jaunimo erdve </a:t>
            </a:r>
            <a:r>
              <a:rPr lang="lt-LT" sz="2400" dirty="0" smtClean="0"/>
              <a:t>(toliau – VDC su AJE) plėtra;</a:t>
            </a:r>
            <a:endParaRPr lang="lt-LT" sz="2400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2"/>
              </a:buBlip>
            </a:pPr>
            <a:r>
              <a:rPr lang="lt-LT" sz="2400" b="1" dirty="0" smtClean="0">
                <a:solidFill>
                  <a:srgbClr val="FF0000"/>
                </a:solidFill>
              </a:rPr>
              <a:t> </a:t>
            </a:r>
            <a:r>
              <a:rPr lang="lt-LT" sz="2400" b="1" dirty="0" smtClean="0"/>
              <a:t>IV programos priemonė</a:t>
            </a:r>
            <a:endParaRPr lang="lt-LT" sz="2400" dirty="0" smtClean="0"/>
          </a:p>
          <a:p>
            <a:pPr marL="0" indent="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lt-LT" sz="2400" dirty="0" smtClean="0"/>
              <a:t>- darbui su rizikos grupės vaikais ir jaunimu reikalingų kompetencijų kėlimas (toliau – </a:t>
            </a:r>
            <a:r>
              <a:rPr lang="lt-LT" sz="2400" dirty="0" smtClean="0">
                <a:solidFill>
                  <a:srgbClr val="C00000"/>
                </a:solidFill>
              </a:rPr>
              <a:t>Kompetencijų kėlimas</a:t>
            </a:r>
            <a:r>
              <a:rPr lang="lt-LT" sz="2400" dirty="0" smtClean="0"/>
              <a:t>).</a:t>
            </a:r>
            <a:endParaRPr lang="lt-LT" sz="2400" dirty="0" smtClean="0">
              <a:solidFill>
                <a:srgbClr val="40404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Mokyklų, VDC, JC, AJE, vaikų ir jaunimo organizacijų galimybės veikti kartu</a:t>
            </a:r>
            <a:endParaRPr lang="en-US" dirty="0"/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/>
              <a:t>Jaunimo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politika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Lietuvoje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835824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Erazmus</a:t>
            </a:r>
            <a:r>
              <a:rPr lang="en-US" dirty="0" smtClean="0"/>
              <a:t> + </a:t>
            </a:r>
            <a:r>
              <a:rPr lang="en-US" dirty="0" err="1" smtClean="0"/>
              <a:t>biud</a:t>
            </a:r>
            <a:r>
              <a:rPr lang="lt-LT" dirty="0" err="1" smtClean="0"/>
              <a:t>žetas</a:t>
            </a:r>
            <a:r>
              <a:rPr lang="lt-LT" dirty="0" smtClean="0"/>
              <a:t> (planuojama Lietuvai 2014 m. )</a:t>
            </a:r>
            <a:r>
              <a:rPr lang="lt-LT" dirty="0" smtClean="0">
                <a:latin typeface="Perpetua"/>
              </a:rPr>
              <a:t>≈</a:t>
            </a:r>
            <a:r>
              <a:rPr lang="en-US" dirty="0" smtClean="0">
                <a:latin typeface="Perpetua"/>
              </a:rPr>
              <a:t> 19,7 </a:t>
            </a:r>
            <a:r>
              <a:rPr lang="en-US" dirty="0" err="1" smtClean="0">
                <a:latin typeface="Perpetua"/>
              </a:rPr>
              <a:t>mln</a:t>
            </a:r>
            <a:r>
              <a:rPr lang="en-US" dirty="0" smtClean="0">
                <a:latin typeface="Perpetua"/>
              </a:rPr>
              <a:t>. EUR</a:t>
            </a:r>
            <a:endParaRPr lang="en-US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SAVIVALDYBĖS JAUNIMO POLITIKA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apvalintas stačiakampis 3"/>
          <p:cNvSpPr/>
          <p:nvPr/>
        </p:nvSpPr>
        <p:spPr>
          <a:xfrm>
            <a:off x="1714480" y="1714488"/>
            <a:ext cx="128588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apvalintas stačiakampis 6"/>
          <p:cNvSpPr/>
          <p:nvPr/>
        </p:nvSpPr>
        <p:spPr>
          <a:xfrm>
            <a:off x="1000100" y="2643182"/>
            <a:ext cx="128588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apvalintas stačiakampis 8"/>
          <p:cNvSpPr/>
          <p:nvPr/>
        </p:nvSpPr>
        <p:spPr>
          <a:xfrm>
            <a:off x="4357686" y="2786058"/>
            <a:ext cx="128588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apvalintas stačiakampis 9"/>
          <p:cNvSpPr/>
          <p:nvPr/>
        </p:nvSpPr>
        <p:spPr>
          <a:xfrm>
            <a:off x="6643702" y="2857496"/>
            <a:ext cx="128588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apvalintas stačiakampis 10"/>
          <p:cNvSpPr/>
          <p:nvPr/>
        </p:nvSpPr>
        <p:spPr>
          <a:xfrm>
            <a:off x="4000496" y="3929066"/>
            <a:ext cx="128588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apvalintas stačiakampis 11"/>
          <p:cNvSpPr/>
          <p:nvPr/>
        </p:nvSpPr>
        <p:spPr>
          <a:xfrm>
            <a:off x="7000892" y="5214950"/>
            <a:ext cx="128588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apvalintas stačiakampis 12"/>
          <p:cNvSpPr/>
          <p:nvPr/>
        </p:nvSpPr>
        <p:spPr>
          <a:xfrm>
            <a:off x="5500694" y="5214950"/>
            <a:ext cx="128588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apvalintas stačiakampis 13"/>
          <p:cNvSpPr/>
          <p:nvPr/>
        </p:nvSpPr>
        <p:spPr>
          <a:xfrm>
            <a:off x="4000496" y="5214950"/>
            <a:ext cx="128588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apvalintas stačiakampis 14"/>
          <p:cNvSpPr/>
          <p:nvPr/>
        </p:nvSpPr>
        <p:spPr>
          <a:xfrm>
            <a:off x="2500298" y="5214950"/>
            <a:ext cx="128588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apvalintas stačiakampis 15"/>
          <p:cNvSpPr/>
          <p:nvPr/>
        </p:nvSpPr>
        <p:spPr>
          <a:xfrm>
            <a:off x="1000100" y="5214950"/>
            <a:ext cx="128588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Tiesioji jungtis 19"/>
          <p:cNvCxnSpPr>
            <a:stCxn id="4" idx="3"/>
          </p:cNvCxnSpPr>
          <p:nvPr/>
        </p:nvCxnSpPr>
        <p:spPr>
          <a:xfrm>
            <a:off x="3000364" y="2000240"/>
            <a:ext cx="2000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Tiesioji rodyklės jungtis 21"/>
          <p:cNvCxnSpPr>
            <a:endCxn id="9" idx="0"/>
          </p:cNvCxnSpPr>
          <p:nvPr/>
        </p:nvCxnSpPr>
        <p:spPr>
          <a:xfrm rot="5400000">
            <a:off x="4643438" y="242886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Tiesioji rodyklės jungtis 23"/>
          <p:cNvCxnSpPr/>
          <p:nvPr/>
        </p:nvCxnSpPr>
        <p:spPr>
          <a:xfrm>
            <a:off x="2500298" y="2285992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Tiesioji rodyklės jungtis 25"/>
          <p:cNvCxnSpPr>
            <a:endCxn id="7" idx="0"/>
          </p:cNvCxnSpPr>
          <p:nvPr/>
        </p:nvCxnSpPr>
        <p:spPr>
          <a:xfrm rot="10800000" flipV="1">
            <a:off x="1643042" y="2285992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Tiesioji rodyklės jungtis 27"/>
          <p:cNvCxnSpPr/>
          <p:nvPr/>
        </p:nvCxnSpPr>
        <p:spPr>
          <a:xfrm rot="10800000">
            <a:off x="4000496" y="3071810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Tiesioji rodyklės jungtis 31"/>
          <p:cNvCxnSpPr>
            <a:endCxn id="9" idx="1"/>
          </p:cNvCxnSpPr>
          <p:nvPr/>
        </p:nvCxnSpPr>
        <p:spPr>
          <a:xfrm>
            <a:off x="4214810" y="3071810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Tiesioji rodyklės jungtis 33"/>
          <p:cNvCxnSpPr>
            <a:stCxn id="10" idx="1"/>
          </p:cNvCxnSpPr>
          <p:nvPr/>
        </p:nvCxnSpPr>
        <p:spPr>
          <a:xfrm rot="10800000">
            <a:off x="6000760" y="314324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Tiesioji rodyklės jungtis 35"/>
          <p:cNvCxnSpPr>
            <a:stCxn id="9" idx="2"/>
          </p:cNvCxnSpPr>
          <p:nvPr/>
        </p:nvCxnSpPr>
        <p:spPr>
          <a:xfrm rot="5400000">
            <a:off x="4536281" y="3464719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Tiesioji rodyklės jungtis 37"/>
          <p:cNvCxnSpPr>
            <a:stCxn id="14" idx="0"/>
          </p:cNvCxnSpPr>
          <p:nvPr/>
        </p:nvCxnSpPr>
        <p:spPr>
          <a:xfrm rot="5400000" flipH="1" flipV="1">
            <a:off x="4929190" y="3214686"/>
            <a:ext cx="1714512" cy="2286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Tiesioji rodyklės jungtis 39"/>
          <p:cNvCxnSpPr/>
          <p:nvPr/>
        </p:nvCxnSpPr>
        <p:spPr>
          <a:xfrm rot="5400000" flipH="1" flipV="1">
            <a:off x="5929322" y="4000504"/>
            <a:ext cx="171451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Tiesioji rodyklės jungtis 41"/>
          <p:cNvCxnSpPr/>
          <p:nvPr/>
        </p:nvCxnSpPr>
        <p:spPr>
          <a:xfrm rot="16200000" flipV="1">
            <a:off x="6750859" y="4107661"/>
            <a:ext cx="157163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Alkūninė jungtis 45"/>
          <p:cNvCxnSpPr/>
          <p:nvPr/>
        </p:nvCxnSpPr>
        <p:spPr>
          <a:xfrm rot="10800000" flipV="1">
            <a:off x="3214678" y="4500570"/>
            <a:ext cx="714380" cy="642942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Alkūninė jungtis 47"/>
          <p:cNvCxnSpPr/>
          <p:nvPr/>
        </p:nvCxnSpPr>
        <p:spPr>
          <a:xfrm rot="5400000">
            <a:off x="1678761" y="3679033"/>
            <a:ext cx="1785950" cy="1285884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Alkūninė jungtis 49"/>
          <p:cNvCxnSpPr/>
          <p:nvPr/>
        </p:nvCxnSpPr>
        <p:spPr>
          <a:xfrm rot="5400000">
            <a:off x="464315" y="4107661"/>
            <a:ext cx="1928826" cy="285752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785918" y="171448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 dirty="0" smtClean="0">
                <a:solidFill>
                  <a:schemeClr val="bg1"/>
                </a:solidFill>
              </a:rPr>
              <a:t>Savivaldybės taryba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71538" y="285749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071538" y="2786058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 dirty="0" smtClean="0">
                <a:solidFill>
                  <a:schemeClr val="bg1"/>
                </a:solidFill>
              </a:rPr>
              <a:t>Savivaldybės įstaigos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5" name="Suapvalintas stačiakampis 54"/>
          <p:cNvSpPr/>
          <p:nvPr/>
        </p:nvSpPr>
        <p:spPr>
          <a:xfrm>
            <a:off x="2500298" y="2714620"/>
            <a:ext cx="128588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571736" y="2714620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Savivaldybės administracija,</a:t>
            </a:r>
          </a:p>
          <a:p>
            <a:pPr algn="ctr"/>
            <a:r>
              <a:rPr lang="lt-LT" sz="1200" dirty="0" smtClean="0">
                <a:solidFill>
                  <a:schemeClr val="bg1"/>
                </a:solidFill>
              </a:rPr>
              <a:t>JRK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29124" y="278605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JRT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15140" y="2857497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RJOS ,,AS” </a:t>
            </a:r>
            <a:endParaRPr lang="lt-LT" sz="12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071934" y="400050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Komisijos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71538" y="528638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VVG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71736" y="528638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Vietos bendruomenės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43372" y="5286388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Jaunimo  organizacijos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72132" y="5214950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Su jaunimu dirbančios organizacijos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72330" y="5286388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 smtClean="0">
                <a:solidFill>
                  <a:schemeClr val="bg1"/>
                </a:solidFill>
              </a:rPr>
              <a:t>Neformalios jaunimo organizacijos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101122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JAUNIMAS IR JAUNIMO POLITIKOS VEIK</a:t>
            </a:r>
            <a:r>
              <a:rPr lang="lt-LT" sz="2400" b="1" dirty="0" smtClean="0"/>
              <a:t>ĖJAI LIETUVOS REGIONUOSE</a:t>
            </a:r>
            <a:endParaRPr lang="en-US" sz="2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447800"/>
            <a:ext cx="59280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 fontScale="90000"/>
          </a:bodyPr>
          <a:lstStyle/>
          <a:p>
            <a:r>
              <a:rPr lang="lt-LT" sz="2000" b="1" dirty="0" smtClean="0"/>
              <a:t>PANEVĖŽIO APSKRITIS: </a:t>
            </a:r>
            <a:r>
              <a:rPr lang="lt-LT" sz="2000" dirty="0" smtClean="0"/>
              <a:t>JAUNIMO POLITIKOS VEIKĖJAI</a:t>
            </a:r>
            <a:br>
              <a:rPr lang="lt-LT" sz="2000" dirty="0" smtClean="0"/>
            </a:br>
            <a:endParaRPr lang="en-US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828680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Rokiškio rajono </a:t>
            </a:r>
            <a:r>
              <a:rPr lang="en-US" dirty="0" err="1" smtClean="0"/>
              <a:t>jaunimo</a:t>
            </a:r>
            <a:r>
              <a:rPr lang="en-US" dirty="0" smtClean="0"/>
              <a:t> </a:t>
            </a:r>
            <a:r>
              <a:rPr lang="en-US" dirty="0" err="1" smtClean="0"/>
              <a:t>socialinių</a:t>
            </a:r>
            <a:r>
              <a:rPr lang="en-US" dirty="0" smtClean="0"/>
              <a:t> </a:t>
            </a:r>
            <a:r>
              <a:rPr lang="en-US" dirty="0" err="1" smtClean="0"/>
              <a:t>erdvių</a:t>
            </a:r>
            <a:r>
              <a:rPr lang="en-US" dirty="0" smtClean="0"/>
              <a:t> </a:t>
            </a:r>
            <a:r>
              <a:rPr lang="en-US" dirty="0" err="1" smtClean="0"/>
              <a:t>žemėlapis</a:t>
            </a:r>
            <a:r>
              <a:rPr lang="en-US" dirty="0" smtClean="0"/>
              <a:t> …….</a:t>
            </a:r>
            <a:endParaRPr lang="en-US" dirty="0"/>
          </a:p>
        </p:txBody>
      </p:sp>
      <p:pic>
        <p:nvPicPr>
          <p:cNvPr id="4" name="Picture 4" descr="Zemelapi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428596" y="1285860"/>
            <a:ext cx="8215369" cy="5357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Bendra</a:t>
            </a:r>
            <a:r>
              <a:rPr lang="en-US" dirty="0" smtClean="0"/>
              <a:t> </a:t>
            </a:r>
            <a:r>
              <a:rPr lang="en-US" dirty="0" err="1" smtClean="0"/>
              <a:t>situacija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sz="3200" dirty="0" smtClean="0"/>
              <a:t>2014 m. sausio 1 d. Rokiškio rajono savivaldybės teritorijoje gyveno </a:t>
            </a:r>
            <a:r>
              <a:rPr lang="lt-LT" sz="3200" b="1" dirty="0" smtClean="0"/>
              <a:t>32 754 </a:t>
            </a:r>
            <a:r>
              <a:rPr lang="lt-LT" sz="3200" dirty="0" smtClean="0"/>
              <a:t>tūkst. </a:t>
            </a:r>
            <a:r>
              <a:rPr lang="en-US" sz="3200" dirty="0" smtClean="0"/>
              <a:t>g</a:t>
            </a:r>
            <a:r>
              <a:rPr lang="lt-LT" sz="3200" dirty="0" err="1" smtClean="0"/>
              <a:t>yventojų</a:t>
            </a:r>
            <a:r>
              <a:rPr lang="lt-LT" sz="3200" dirty="0" smtClean="0"/>
              <a:t>,</a:t>
            </a:r>
          </a:p>
          <a:p>
            <a:pPr lvl="2"/>
            <a:r>
              <a:rPr lang="lt-LT" sz="2800" dirty="0" smtClean="0"/>
              <a:t> iš jų 22 proc.(</a:t>
            </a:r>
            <a:r>
              <a:rPr lang="en-US" sz="2800" dirty="0" smtClean="0"/>
              <a:t>6349)</a:t>
            </a:r>
            <a:r>
              <a:rPr lang="lt-LT" sz="2800" dirty="0" smtClean="0"/>
              <a:t>sudaro jauni žmonės 14-29 metų amžiaus.</a:t>
            </a:r>
          </a:p>
          <a:p>
            <a:r>
              <a:rPr lang="lt-LT" sz="3200" dirty="0" smtClean="0"/>
              <a:t>2013 m. rugsėjo 1 d.  duomenimis rajono bendrojo ugdymo mokyklose mokosi </a:t>
            </a:r>
            <a:r>
              <a:rPr lang="lt-LT" sz="3200" b="1" dirty="0" smtClean="0"/>
              <a:t>4065 </a:t>
            </a:r>
            <a:r>
              <a:rPr lang="lt-LT" sz="3200" dirty="0" smtClean="0"/>
              <a:t>mokiniai,</a:t>
            </a:r>
          </a:p>
          <a:p>
            <a:pPr lvl="2"/>
            <a:r>
              <a:rPr lang="lt-LT" sz="2800" dirty="0" smtClean="0"/>
              <a:t> iš jų </a:t>
            </a:r>
            <a:r>
              <a:rPr lang="lt-LT" sz="2800" b="1" dirty="0" smtClean="0"/>
              <a:t>1853</a:t>
            </a:r>
            <a:r>
              <a:rPr lang="lt-LT" sz="2800" dirty="0" smtClean="0"/>
              <a:t> yra 14- 18 metų jaunimas.</a:t>
            </a: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Jaunimo</a:t>
            </a:r>
            <a:r>
              <a:rPr lang="en-US" sz="3200" dirty="0" smtClean="0"/>
              <a:t> </a:t>
            </a:r>
            <a:r>
              <a:rPr lang="en-US" sz="3200" dirty="0" err="1" smtClean="0"/>
              <a:t>projektin</a:t>
            </a:r>
            <a:r>
              <a:rPr lang="lt-LT" sz="3200" dirty="0" smtClean="0"/>
              <a:t>ė veikla 2008- 2013 m. </a:t>
            </a:r>
            <a:endParaRPr lang="en-US" sz="3200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468"/>
                <a:gridCol w="1285884"/>
                <a:gridCol w="1143008"/>
                <a:gridCol w="1357322"/>
                <a:gridCol w="1328718"/>
              </a:tblGrid>
              <a:tr h="370840">
                <a:tc>
                  <a:txBody>
                    <a:bodyPr/>
                    <a:lstStyle/>
                    <a:p>
                      <a:r>
                        <a:rPr lang="lt-LT" sz="1800" dirty="0" smtClean="0"/>
                        <a:t>2008-2013 m.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800" dirty="0" smtClean="0"/>
                        <a:t>Savivaldybės lėš0mis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800" dirty="0" smtClean="0"/>
                        <a:t>JRD lėšomis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800" dirty="0" smtClean="0"/>
                        <a:t>ES fondų lėšomis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800" dirty="0" smtClean="0"/>
                        <a:t>Iš viso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3200" dirty="0" smtClean="0"/>
                        <a:t>Projektų skaičius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3200" dirty="0" smtClean="0"/>
                        <a:t>73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3200" dirty="0" smtClean="0"/>
                        <a:t>13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3200" dirty="0" smtClean="0"/>
                        <a:t>26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3200" dirty="0" smtClean="0"/>
                        <a:t>112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3200" dirty="0" smtClean="0"/>
                        <a:t>Dalyvių skaičius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3200" dirty="0" smtClean="0"/>
                        <a:t>5002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3200" dirty="0" smtClean="0"/>
                        <a:t>4023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3200" dirty="0" smtClean="0"/>
                        <a:t>8501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3200" dirty="0" smtClean="0"/>
                        <a:t>17 526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3200" dirty="0" smtClean="0"/>
                        <a:t>Panaudotos lėšos (tūkst. Lt)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3200" dirty="0" smtClean="0"/>
                        <a:t>86,2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3200" dirty="0" smtClean="0"/>
                        <a:t>117,1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3200" dirty="0" smtClean="0"/>
                        <a:t>1 683,6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3200" dirty="0" smtClean="0"/>
                        <a:t>1 886,9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/>
              <a:t>Jaunimo projektinės veiklos  renginiai ir dalyviai 2013 m. </a:t>
            </a:r>
            <a:endParaRPr lang="en-US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4922"/>
                <a:gridCol w="1357322"/>
                <a:gridCol w="14001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3200" dirty="0" smtClean="0"/>
                        <a:t>Veiklos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Renginių</a:t>
                      </a:r>
                      <a:r>
                        <a:rPr lang="lt-LT" baseline="0" dirty="0" smtClean="0"/>
                        <a:t> skaičius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Dalyvių (14-29 metų) skaičius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dirty="0" smtClean="0"/>
                        <a:t>Suorganizuota mokymų(diskusijų, susitikimų ir pan.)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800" dirty="0" smtClean="0"/>
                        <a:t>14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800" dirty="0" smtClean="0"/>
                        <a:t>375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dirty="0" smtClean="0"/>
                        <a:t>Suorganizuota seminarų (kai dalyviai gavo sertifikatus)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800" dirty="0" smtClean="0"/>
                        <a:t>31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800" dirty="0" smtClean="0"/>
                        <a:t>288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dirty="0" smtClean="0"/>
                        <a:t>Suorganizuota kitų renginių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800" dirty="0" smtClean="0"/>
                        <a:t>201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800" dirty="0" smtClean="0"/>
                        <a:t>190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dirty="0" smtClean="0"/>
                        <a:t>Tarptautiniai jaunimo mainai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800" dirty="0" smtClean="0"/>
                        <a:t>60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b="1" dirty="0" smtClean="0"/>
                        <a:t>Iš viso renginių ir dalyvių: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800" b="1" dirty="0" smtClean="0"/>
                        <a:t>248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800" b="1" dirty="0" smtClean="0"/>
                        <a:t>913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ygybė">
  <a:themeElements>
    <a:clrScheme name="Lygyb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ygybė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ygybė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2011</TotalTime>
  <Words>1271</Words>
  <Application>Microsoft Office PowerPoint</Application>
  <PresentationFormat>Demonstracija ekrane (4:3)</PresentationFormat>
  <Paragraphs>188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20</vt:i4>
      </vt:variant>
    </vt:vector>
  </HeadingPairs>
  <TitlesOfParts>
    <vt:vector size="21" baseType="lpstr">
      <vt:lpstr>Lygybė</vt:lpstr>
      <vt:lpstr> Jaunimo politikos įgyvendinimas Rokiškio r. savivaldybėje 2012-2013 metais. Pagrindinės JP gairės 2014-2016 metų laikotarpui.  </vt:lpstr>
      <vt:lpstr>Jaunimo politika Lietuvoje </vt:lpstr>
      <vt:lpstr>SAVIVALDYBĖS JAUNIMO POLITIKA</vt:lpstr>
      <vt:lpstr>JAUNIMAS IR JAUNIMO POLITIKOS VEIKĖJAI LIETUVOS REGIONUOSE</vt:lpstr>
      <vt:lpstr>PANEVĖŽIO APSKRITIS: JAUNIMO POLITIKOS VEIKĖJAI </vt:lpstr>
      <vt:lpstr>Rokiškio rajono jaunimo socialinių erdvių žemėlapis …….</vt:lpstr>
      <vt:lpstr>Bendra situacija</vt:lpstr>
      <vt:lpstr>Jaunimo projektinė veikla 2008- 2013 m. </vt:lpstr>
      <vt:lpstr>Jaunimo projektinės veiklos  renginiai ir dalyviai 2013 m. </vt:lpstr>
      <vt:lpstr>Jaunimo įtrauktis per projektinę veiklą  2013 m. </vt:lpstr>
      <vt:lpstr>      Rokiškio  rajono  jaunimo NVO ir atviras  darbas su jaunimu</vt:lpstr>
      <vt:lpstr>Skaidrė 12</vt:lpstr>
      <vt:lpstr>Lietuvos Respublikos Vyriausybės 2012–2016 metų programos įgyvendinimo prioritetines priemones(2013 m. kovo 13 d. Nr. 228), 7.3 Jaunimo politika . Priemonės 97,98, 99, 100</vt:lpstr>
      <vt:lpstr>   JAUNIMO PROBLEMŲ SPRENDIMO ROKIŠKIO RAJONO SAVIVALDYBĖJE 2013–2018 METŲ PLANAS</vt:lpstr>
      <vt:lpstr>PLANO   TIKSLAI  IR UŽDAVINIAI</vt:lpstr>
      <vt:lpstr>ROKIŠKIO RAJONO JAUNIMO REIKALŲ TARYBOS VEIKLOS PLANO GAIRĖS 2014 METAMS </vt:lpstr>
      <vt:lpstr>     14-29 metų rizikos grupių/mažiau galimybių turintis jaunimas  Rokiškio rajone</vt:lpstr>
      <vt:lpstr> Europos Ekonominės Erdvės ir Norvegijos finansiniai mechanizmai Programa LT05 „Socialinės rizikos vaikai ir jaunimas“</vt:lpstr>
      <vt:lpstr>Mokyklų, VDC, JC, AJE, vaikų ir jaunimo organizacijų galimybės veikti kartu</vt:lpstr>
      <vt:lpstr>Erazmus + biudžetas (planuojama Lietuvai 2014 m. )≈ 19,7 mln. EUR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cp:lastModifiedBy>Svietjaunimas</cp:lastModifiedBy>
  <cp:revision>222</cp:revision>
  <dcterms:modified xsi:type="dcterms:W3CDTF">2014-04-04T10:16:02Z</dcterms:modified>
</cp:coreProperties>
</file>